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3515" autoAdjust="0"/>
  </p:normalViewPr>
  <p:slideViewPr>
    <p:cSldViewPr snapToGrid="0">
      <p:cViewPr varScale="1">
        <p:scale>
          <a:sx n="61" d="100"/>
          <a:sy n="61" d="100"/>
        </p:scale>
        <p:origin x="867" y="21"/>
      </p:cViewPr>
      <p:guideLst/>
    </p:cSldViewPr>
  </p:slideViewPr>
  <p:notesTextViewPr>
    <p:cViewPr>
      <p:scale>
        <a:sx n="1" d="1"/>
        <a:sy n="1" d="1"/>
      </p:scale>
      <p:origin x="0" y="0"/>
    </p:cViewPr>
  </p:notesTextViewPr>
  <p:sorterViewPr>
    <p:cViewPr>
      <p:scale>
        <a:sx n="100" d="100"/>
        <a:sy n="100" d="100"/>
      </p:scale>
      <p:origin x="0" y="-3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CD74F1A-4892-4ABD-85AE-A5F956A708FC}" type="datetimeFigureOut">
              <a:rPr lang="en-US" smtClean="0"/>
              <a:t>9/21/2018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1860B7-CCAF-4D86-9063-C8D14211AA26}" type="slidenum">
              <a:rPr lang="en-US" smtClean="0"/>
              <a:t>‹#›</a:t>
            </a:fld>
            <a:endParaRPr lang="en-US" dirty="0"/>
          </a:p>
        </p:txBody>
      </p:sp>
    </p:spTree>
    <p:extLst>
      <p:ext uri="{BB962C8B-B14F-4D97-AF65-F5344CB8AC3E}">
        <p14:creationId xmlns:p14="http://schemas.microsoft.com/office/powerpoint/2010/main" val="3455009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4F1A-4892-4ABD-85AE-A5F956A708FC}" type="datetimeFigureOut">
              <a:rPr lang="en-US" smtClean="0"/>
              <a:t>9/21/2018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1860B7-CCAF-4D86-9063-C8D14211AA26}" type="slidenum">
              <a:rPr lang="en-US" smtClean="0"/>
              <a:t>‹#›</a:t>
            </a:fld>
            <a:endParaRPr lang="en-US" dirty="0"/>
          </a:p>
        </p:txBody>
      </p:sp>
    </p:spTree>
    <p:extLst>
      <p:ext uri="{BB962C8B-B14F-4D97-AF65-F5344CB8AC3E}">
        <p14:creationId xmlns:p14="http://schemas.microsoft.com/office/powerpoint/2010/main" val="2478301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D74F1A-4892-4ABD-85AE-A5F956A708FC}" type="datetimeFigureOut">
              <a:rPr lang="en-US" smtClean="0"/>
              <a:t>9/21/2018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1860B7-CCAF-4D86-9063-C8D14211AA26}" type="slidenum">
              <a:rPr lang="en-US" smtClean="0"/>
              <a:t>‹#›</a:t>
            </a:fld>
            <a:endParaRPr lang="en-US" dirty="0"/>
          </a:p>
        </p:txBody>
      </p:sp>
    </p:spTree>
    <p:extLst>
      <p:ext uri="{BB962C8B-B14F-4D97-AF65-F5344CB8AC3E}">
        <p14:creationId xmlns:p14="http://schemas.microsoft.com/office/powerpoint/2010/main" val="1325265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CD74F1A-4892-4ABD-85AE-A5F956A708FC}" type="datetimeFigureOut">
              <a:rPr lang="en-US" smtClean="0"/>
              <a:t>9/21/2018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1860B7-CCAF-4D86-9063-C8D14211AA26}" type="slidenum">
              <a:rPr lang="en-US" smtClean="0"/>
              <a:t>‹#›</a:t>
            </a:fld>
            <a:endParaRPr lang="en-US" dirty="0"/>
          </a:p>
        </p:txBody>
      </p:sp>
    </p:spTree>
    <p:extLst>
      <p:ext uri="{BB962C8B-B14F-4D97-AF65-F5344CB8AC3E}">
        <p14:creationId xmlns:p14="http://schemas.microsoft.com/office/powerpoint/2010/main" val="1408332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CD74F1A-4892-4ABD-85AE-A5F956A708FC}" type="datetimeFigureOut">
              <a:rPr lang="en-US" smtClean="0"/>
              <a:t>9/21/2018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91860B7-CCAF-4D86-9063-C8D14211AA26}" type="slidenum">
              <a:rPr lang="en-US" smtClean="0"/>
              <a:t>‹#›</a:t>
            </a:fld>
            <a:endParaRPr lang="en-US" dirty="0"/>
          </a:p>
        </p:txBody>
      </p:sp>
    </p:spTree>
    <p:extLst>
      <p:ext uri="{BB962C8B-B14F-4D97-AF65-F5344CB8AC3E}">
        <p14:creationId xmlns:p14="http://schemas.microsoft.com/office/powerpoint/2010/main" val="3863429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CD74F1A-4892-4ABD-85AE-A5F956A708FC}" type="datetimeFigureOut">
              <a:rPr lang="en-US" smtClean="0"/>
              <a:t>9/21/2018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91860B7-CCAF-4D86-9063-C8D14211AA26}" type="slidenum">
              <a:rPr lang="en-US" smtClean="0"/>
              <a:t>‹#›</a:t>
            </a:fld>
            <a:endParaRPr lang="en-US" dirty="0"/>
          </a:p>
        </p:txBody>
      </p:sp>
    </p:spTree>
    <p:extLst>
      <p:ext uri="{BB962C8B-B14F-4D97-AF65-F5344CB8AC3E}">
        <p14:creationId xmlns:p14="http://schemas.microsoft.com/office/powerpoint/2010/main" val="863377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74F1A-4892-4ABD-85AE-A5F956A708FC}" type="datetimeFigureOut">
              <a:rPr lang="en-US" smtClean="0"/>
              <a:t>9/21/2018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91860B7-CCAF-4D86-9063-C8D14211AA26}" type="slidenum">
              <a:rPr lang="en-US" smtClean="0"/>
              <a:t>‹#›</a:t>
            </a:fld>
            <a:endParaRPr lang="en-US" dirty="0"/>
          </a:p>
        </p:txBody>
      </p:sp>
    </p:spTree>
    <p:extLst>
      <p:ext uri="{BB962C8B-B14F-4D97-AF65-F5344CB8AC3E}">
        <p14:creationId xmlns:p14="http://schemas.microsoft.com/office/powerpoint/2010/main" val="3754755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74F1A-4892-4ABD-85AE-A5F956A708FC}" type="datetimeFigureOut">
              <a:rPr lang="en-US" smtClean="0"/>
              <a:t>9/21/2018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1860B7-CCAF-4D86-9063-C8D14211AA26}" type="slidenum">
              <a:rPr lang="en-US" smtClean="0"/>
              <a:t>‹#›</a:t>
            </a:fld>
            <a:endParaRPr lang="en-US" dirty="0"/>
          </a:p>
        </p:txBody>
      </p:sp>
    </p:spTree>
    <p:extLst>
      <p:ext uri="{BB962C8B-B14F-4D97-AF65-F5344CB8AC3E}">
        <p14:creationId xmlns:p14="http://schemas.microsoft.com/office/powerpoint/2010/main" val="3681771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74F1A-4892-4ABD-85AE-A5F956A708FC}" type="datetimeFigureOut">
              <a:rPr lang="en-US" smtClean="0"/>
              <a:t>9/21/2018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1860B7-CCAF-4D86-9063-C8D14211AA26}" type="slidenum">
              <a:rPr lang="en-US" smtClean="0"/>
              <a:t>‹#›</a:t>
            </a:fld>
            <a:endParaRPr lang="en-US" dirty="0"/>
          </a:p>
        </p:txBody>
      </p:sp>
    </p:spTree>
    <p:extLst>
      <p:ext uri="{BB962C8B-B14F-4D97-AF65-F5344CB8AC3E}">
        <p14:creationId xmlns:p14="http://schemas.microsoft.com/office/powerpoint/2010/main" val="3505384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4F1A-4892-4ABD-85AE-A5F956A708FC}" type="datetimeFigureOut">
              <a:rPr lang="en-US" smtClean="0"/>
              <a:t>9/21/2018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1860B7-CCAF-4D86-9063-C8D14211AA26}" type="slidenum">
              <a:rPr lang="en-US" smtClean="0"/>
              <a:t>‹#›</a:t>
            </a:fld>
            <a:endParaRPr lang="en-US" dirty="0"/>
          </a:p>
        </p:txBody>
      </p:sp>
    </p:spTree>
    <p:extLst>
      <p:ext uri="{BB962C8B-B14F-4D97-AF65-F5344CB8AC3E}">
        <p14:creationId xmlns:p14="http://schemas.microsoft.com/office/powerpoint/2010/main" val="382632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4F1A-4892-4ABD-85AE-A5F956A708FC}" type="datetimeFigureOut">
              <a:rPr lang="en-US" smtClean="0"/>
              <a:t>9/21/2018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1860B7-CCAF-4D86-9063-C8D14211AA26}" type="slidenum">
              <a:rPr lang="en-US" smtClean="0"/>
              <a:t>‹#›</a:t>
            </a:fld>
            <a:endParaRPr lang="en-US" dirty="0"/>
          </a:p>
        </p:txBody>
      </p:sp>
    </p:spTree>
    <p:extLst>
      <p:ext uri="{BB962C8B-B14F-4D97-AF65-F5344CB8AC3E}">
        <p14:creationId xmlns:p14="http://schemas.microsoft.com/office/powerpoint/2010/main" val="1341346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74F1A-4892-4ABD-85AE-A5F956A708FC}" type="datetimeFigureOut">
              <a:rPr lang="en-US" smtClean="0"/>
              <a:t>9/21/2018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1860B7-CCAF-4D86-9063-C8D14211AA26}" type="slidenum">
              <a:rPr lang="en-US" smtClean="0"/>
              <a:t>‹#›</a:t>
            </a:fld>
            <a:endParaRPr lang="en-US" dirty="0"/>
          </a:p>
        </p:txBody>
      </p:sp>
    </p:spTree>
    <p:extLst>
      <p:ext uri="{BB962C8B-B14F-4D97-AF65-F5344CB8AC3E}">
        <p14:creationId xmlns:p14="http://schemas.microsoft.com/office/powerpoint/2010/main" val="168931942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2" Type="http://schemas.microsoft.com/office/2007/relationships/media" Target="../media/media1.m4a"/><Relationship Id="rId1" Type="http://schemas.openxmlformats.org/officeDocument/2006/relationships/tags" Target="../tags/tag1.xml"/><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png"/><Relationship Id="rId3" Type="http://schemas.openxmlformats.org/officeDocument/2006/relationships/audio" Target="../media/media3.m4a"/><Relationship Id="rId7" Type="http://schemas.openxmlformats.org/officeDocument/2006/relationships/image" Target="../media/image5.jpeg"/><Relationship Id="rId12" Type="http://schemas.openxmlformats.org/officeDocument/2006/relationships/image" Target="../media/image10.png"/><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audio" Target="../media/media4.m4a"/><Relationship Id="rId7" Type="http://schemas.openxmlformats.org/officeDocument/2006/relationships/image" Target="../media/image13.png"/><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5.xml"/><Relationship Id="rId6" Type="http://schemas.openxmlformats.org/officeDocument/2006/relationships/image" Target="../media/image1.png"/><Relationship Id="rId5" Type="http://schemas.openxmlformats.org/officeDocument/2006/relationships/image" Target="../media/image14.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6.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7.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8.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9.xml"/><Relationship Id="rId6" Type="http://schemas.openxmlformats.org/officeDocument/2006/relationships/image" Target="../media/image1.png"/><Relationship Id="rId5" Type="http://schemas.openxmlformats.org/officeDocument/2006/relationships/image" Target="../media/image15.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10.xml"/><Relationship Id="rId6" Type="http://schemas.openxmlformats.org/officeDocument/2006/relationships/image" Target="../media/image1.png"/><Relationship Id="rId5" Type="http://schemas.openxmlformats.org/officeDocument/2006/relationships/image" Target="../media/image16.jpe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1.png"/><Relationship Id="rId2" Type="http://schemas.microsoft.com/office/2007/relationships/media" Target="../media/media11.m4a"/><Relationship Id="rId1" Type="http://schemas.openxmlformats.org/officeDocument/2006/relationships/tags" Target="../tags/tag1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12.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13.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4.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15.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16.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17.xml"/><Relationship Id="rId6" Type="http://schemas.openxmlformats.org/officeDocument/2006/relationships/image" Target="../media/image1.png"/><Relationship Id="rId5" Type="http://schemas.openxmlformats.org/officeDocument/2006/relationships/image" Target="../media/image19.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18.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19.xml"/><Relationship Id="rId6" Type="http://schemas.openxmlformats.org/officeDocument/2006/relationships/image" Target="../media/image1.png"/><Relationship Id="rId5" Type="http://schemas.openxmlformats.org/officeDocument/2006/relationships/hyperlink" Target="https://quinnipiac.blackboard.com/webapps/discussionboard/do/forum?action=list_threads&amp;course_id=_64804_1&amp;nav=discussion_board_entry&amp;conf_id=_135782_1&amp;forum_id=_196603_1" TargetMode="Externa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2" Type="http://schemas.microsoft.com/office/2007/relationships/media" Target="../media/media20.m4a"/><Relationship Id="rId1" Type="http://schemas.openxmlformats.org/officeDocument/2006/relationships/tags" Target="../tags/tag20.xml"/><Relationship Id="rId5" Type="http://schemas.openxmlformats.org/officeDocument/2006/relationships/image" Target="../media/image1.png"/><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999" y="509689"/>
            <a:ext cx="9144000" cy="1350381"/>
          </a:xfrm>
        </p:spPr>
        <p:txBody>
          <a:bodyPr>
            <a:normAutofit fontScale="90000"/>
          </a:bodyPr>
          <a:lstStyle/>
          <a:p>
            <a:r>
              <a:rPr lang="en-US" sz="8800" dirty="0" smtClean="0"/>
              <a:t>An Introduction to …</a:t>
            </a:r>
            <a:endParaRPr lang="en-US" dirty="0"/>
          </a:p>
        </p:txBody>
      </p:sp>
      <p:sp>
        <p:nvSpPr>
          <p:cNvPr id="4" name="TextBox 3"/>
          <p:cNvSpPr txBox="1"/>
          <p:nvPr/>
        </p:nvSpPr>
        <p:spPr>
          <a:xfrm>
            <a:off x="693206" y="2387067"/>
            <a:ext cx="10567187" cy="1862048"/>
          </a:xfrm>
          <a:prstGeom prst="rect">
            <a:avLst/>
          </a:prstGeom>
          <a:noFill/>
        </p:spPr>
        <p:txBody>
          <a:bodyPr wrap="square" rtlCol="0">
            <a:spAutoFit/>
          </a:bodyPr>
          <a:lstStyle/>
          <a:p>
            <a:pPr algn="ctr"/>
            <a:r>
              <a:rPr lang="en-US" sz="11500" b="1" dirty="0" smtClean="0">
                <a:solidFill>
                  <a:srgbClr val="C00000"/>
                </a:solidFill>
                <a:latin typeface="Ravie" panose="04040805050809020602" pitchFamily="82" charset="0"/>
              </a:rPr>
              <a:t>Pleadings!</a:t>
            </a:r>
          </a:p>
        </p:txBody>
      </p:sp>
      <p:sp>
        <p:nvSpPr>
          <p:cNvPr id="5" name="TextBox 4"/>
          <p:cNvSpPr txBox="1"/>
          <p:nvPr/>
        </p:nvSpPr>
        <p:spPr>
          <a:xfrm>
            <a:off x="4812924" y="4064449"/>
            <a:ext cx="2126194" cy="769441"/>
          </a:xfrm>
          <a:prstGeom prst="rect">
            <a:avLst/>
          </a:prstGeom>
          <a:noFill/>
        </p:spPr>
        <p:txBody>
          <a:bodyPr wrap="square" rtlCol="0">
            <a:spAutoFit/>
          </a:bodyPr>
          <a:lstStyle/>
          <a:p>
            <a:pPr algn="ctr"/>
            <a:r>
              <a:rPr lang="en-US" sz="4400" dirty="0"/>
              <a:t>or</a:t>
            </a:r>
          </a:p>
        </p:txBody>
      </p:sp>
      <p:sp>
        <p:nvSpPr>
          <p:cNvPr id="6" name="TextBox 5"/>
          <p:cNvSpPr txBox="1"/>
          <p:nvPr/>
        </p:nvSpPr>
        <p:spPr>
          <a:xfrm>
            <a:off x="812405" y="5084613"/>
            <a:ext cx="10567187" cy="1200329"/>
          </a:xfrm>
          <a:prstGeom prst="rect">
            <a:avLst/>
          </a:prstGeom>
          <a:noFill/>
        </p:spPr>
        <p:txBody>
          <a:bodyPr wrap="square" rtlCol="0">
            <a:spAutoFit/>
          </a:bodyPr>
          <a:lstStyle/>
          <a:p>
            <a:pPr algn="ctr"/>
            <a:r>
              <a:rPr lang="en-US" sz="7200" b="1" dirty="0" smtClean="0">
                <a:solidFill>
                  <a:srgbClr val="C00000"/>
                </a:solidFill>
                <a:latin typeface="Ravie" panose="04040805050809020602" pitchFamily="82" charset="0"/>
              </a:rPr>
              <a:t>Real </a:t>
            </a:r>
            <a:r>
              <a:rPr lang="en-US" sz="7200" b="1" dirty="0" err="1" smtClean="0">
                <a:solidFill>
                  <a:srgbClr val="C00000"/>
                </a:solidFill>
                <a:latin typeface="Ravie" panose="04040805050809020602" pitchFamily="82" charset="0"/>
              </a:rPr>
              <a:t>Civ</a:t>
            </a:r>
            <a:r>
              <a:rPr lang="en-US" sz="7200" b="1" dirty="0" smtClean="0">
                <a:solidFill>
                  <a:srgbClr val="C00000"/>
                </a:solidFill>
                <a:latin typeface="Ravie" panose="04040805050809020602" pitchFamily="82" charset="0"/>
              </a:rPr>
              <a:t> Pro!</a:t>
            </a: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530944321"/>
      </p:ext>
    </p:extLst>
  </p:cSld>
  <p:clrMapOvr>
    <a:masterClrMapping/>
  </p:clrMapOvr>
  <mc:AlternateContent xmlns:mc="http://schemas.openxmlformats.org/markup-compatibility/2006" xmlns:p14="http://schemas.microsoft.com/office/powerpoint/2010/main">
    <mc:Choice Requires="p14">
      <p:transition spd="slow" p14:dur="2000" advTm="15345"/>
    </mc:Choice>
    <mc:Fallback xmlns="">
      <p:transition spd="slow" advTm="153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fade">
                                      <p:cBhvr>
                                        <p:cTn id="23" dur="2000"/>
                                        <p:tgtEl>
                                          <p:spTgt spid="4">
                                            <p:txEl>
                                              <p:pRg st="0" end="0"/>
                                            </p:txEl>
                                          </p:spTgt>
                                        </p:tgtEl>
                                      </p:cBhvr>
                                    </p:animEffect>
                                    <p:anim calcmode="lin" valueType="num">
                                      <p:cBhvr>
                                        <p:cTn id="24" dur="2000" fill="hold"/>
                                        <p:tgtEl>
                                          <p:spTgt spid="4">
                                            <p:txEl>
                                              <p:pRg st="0" end="0"/>
                                            </p:txEl>
                                          </p:spTgt>
                                        </p:tgtEl>
                                        <p:attrNameLst>
                                          <p:attrName>ppt_w</p:attrName>
                                        </p:attrNameLst>
                                      </p:cBhvr>
                                      <p:tavLst>
                                        <p:tav tm="0" fmla="#ppt_w*sin(2.5*pi*$)">
                                          <p:val>
                                            <p:fltVal val="0"/>
                                          </p:val>
                                        </p:tav>
                                        <p:tav tm="100000">
                                          <p:val>
                                            <p:fltVal val="1"/>
                                          </p:val>
                                        </p:tav>
                                      </p:tavLst>
                                    </p:anim>
                                    <p:anim calcmode="lin" valueType="num">
                                      <p:cBhvr>
                                        <p:cTn id="25" dur="20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Effect transition="in" filter="fade">
                                      <p:cBhvr>
                                        <p:cTn id="42" dur="2000"/>
                                        <p:tgtEl>
                                          <p:spTgt spid="6">
                                            <p:txEl>
                                              <p:pRg st="0" end="0"/>
                                            </p:txEl>
                                          </p:spTgt>
                                        </p:tgtEl>
                                      </p:cBhvr>
                                    </p:animEffect>
                                    <p:anim calcmode="lin" valueType="num">
                                      <p:cBhvr>
                                        <p:cTn id="43" dur="2000" fill="hold"/>
                                        <p:tgtEl>
                                          <p:spTgt spid="6">
                                            <p:txEl>
                                              <p:pRg st="0" end="0"/>
                                            </p:txEl>
                                          </p:spTgt>
                                        </p:tgtEl>
                                        <p:attrNameLst>
                                          <p:attrName>ppt_w</p:attrName>
                                        </p:attrNameLst>
                                      </p:cBhvr>
                                      <p:tavLst>
                                        <p:tav tm="0" fmla="#ppt_w*sin(2.5*pi*$)">
                                          <p:val>
                                            <p:fltVal val="0"/>
                                          </p:val>
                                        </p:tav>
                                        <p:tav tm="100000">
                                          <p:val>
                                            <p:fltVal val="1"/>
                                          </p:val>
                                        </p:tav>
                                      </p:tavLst>
                                    </p:anim>
                                    <p:anim calcmode="lin" valueType="num">
                                      <p:cBhvr>
                                        <p:cTn id="44" dur="2000" fill="hold"/>
                                        <p:tgtEl>
                                          <p:spTgt spid="6">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3"/>
                </p:tgtEl>
              </p:cMediaNode>
            </p:audio>
          </p:childTnLst>
        </p:cTn>
      </p:par>
    </p:tnLst>
    <p:bldLst>
      <p:bldP spid="2" grpId="0"/>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340180" cy="4958365"/>
          </a:xfrm>
        </p:spPr>
        <p:txBody>
          <a:bodyPr>
            <a:normAutofit/>
          </a:bodyPr>
          <a:lstStyle/>
          <a:p>
            <a:pPr algn="ctr"/>
            <a:r>
              <a:rPr lang="en-US" dirty="0" smtClean="0"/>
              <a:t>Where are we in that alternate universe called</a:t>
            </a:r>
            <a:br>
              <a:rPr lang="en-US" dirty="0" smtClean="0"/>
            </a:br>
            <a:r>
              <a:rPr lang="en-US" dirty="0" smtClean="0"/>
              <a:t>Civil Procedure?</a:t>
            </a:r>
            <a:endParaRPr lang="en-US" dirty="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1729" y="1"/>
            <a:ext cx="4132213" cy="6858000"/>
          </a:xfrm>
          <a:prstGeom prst="rect">
            <a:avLst/>
          </a:prstGeom>
        </p:spPr>
      </p:pic>
      <p:sp>
        <p:nvSpPr>
          <p:cNvPr id="8" name="Right Arrow 7"/>
          <p:cNvSpPr/>
          <p:nvPr/>
        </p:nvSpPr>
        <p:spPr>
          <a:xfrm>
            <a:off x="7261288" y="733425"/>
            <a:ext cx="978408" cy="484632"/>
          </a:xfrm>
          <a:prstGeom prst="rightArrow">
            <a:avLst/>
          </a:prstGeom>
          <a:solidFill>
            <a:srgbClr val="7030A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3867536383"/>
      </p:ext>
    </p:extLst>
  </p:cSld>
  <p:clrMapOvr>
    <a:masterClrMapping/>
  </p:clrMapOvr>
  <mc:AlternateContent xmlns:mc="http://schemas.openxmlformats.org/markup-compatibility/2006" xmlns:p14="http://schemas.microsoft.com/office/powerpoint/2010/main">
    <mc:Choice Requires="p14">
      <p:transition spd="slow" p14:dur="2000" advTm="12828"/>
    </mc:Choice>
    <mc:Fallback xmlns="">
      <p:transition spd="slow" advTm="128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4"/>
                </p:tgtEl>
              </p:cMediaNode>
            </p:audio>
          </p:childTnLst>
        </p:cTn>
      </p:par>
    </p:tnLst>
    <p:bldLst>
      <p:bldP spid="2" grpId="0"/>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80056" cy="3757878"/>
          </a:xfrm>
          <a:prstGeom prst="rect">
            <a:avLst/>
          </a:prstGeom>
        </p:spPr>
      </p:pic>
      <p:pic>
        <p:nvPicPr>
          <p:cNvPr id="1026" name="Picture 2" descr="Image result for stupid drawing of a fis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73215" y="4185190"/>
            <a:ext cx="3916367" cy="213833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927613"/>
            <a:ext cx="5885645" cy="944147"/>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944" y="5468470"/>
            <a:ext cx="5975797" cy="1116412"/>
          </a:xfrm>
          <a:prstGeom prst="rect">
            <a:avLst/>
          </a:prstGeom>
        </p:spPr>
      </p:pic>
      <p:sp>
        <p:nvSpPr>
          <p:cNvPr id="17" name="Right Arrow 16"/>
          <p:cNvSpPr/>
          <p:nvPr/>
        </p:nvSpPr>
        <p:spPr>
          <a:xfrm>
            <a:off x="4279985" y="1951049"/>
            <a:ext cx="978408" cy="484632"/>
          </a:xfrm>
          <a:prstGeom prst="rightArrow">
            <a:avLst/>
          </a:prstGeom>
          <a:solidFill>
            <a:srgbClr val="7030A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9"/>
          <a:stretch>
            <a:fillRect/>
          </a:stretch>
        </p:blipFill>
        <p:spPr>
          <a:xfrm>
            <a:off x="8907435" y="6446038"/>
            <a:ext cx="2447925" cy="304800"/>
          </a:xfrm>
          <a:prstGeom prst="rect">
            <a:avLst/>
          </a:prstGeom>
        </p:spPr>
      </p:pic>
      <p:pic>
        <p:nvPicPr>
          <p:cNvPr id="2" name="Picture 1"/>
          <p:cNvPicPr>
            <a:picLocks noChangeAspect="1"/>
          </p:cNvPicPr>
          <p:nvPr/>
        </p:nvPicPr>
        <p:blipFill>
          <a:blip r:embed="rId10"/>
          <a:stretch>
            <a:fillRect/>
          </a:stretch>
        </p:blipFill>
        <p:spPr>
          <a:xfrm>
            <a:off x="4943529" y="84746"/>
            <a:ext cx="6581775" cy="6400800"/>
          </a:xfrm>
          <a:prstGeom prst="rect">
            <a:avLst/>
          </a:prstGeom>
        </p:spPr>
      </p:pic>
      <p:pic>
        <p:nvPicPr>
          <p:cNvPr id="5" name="Picture 4"/>
          <p:cNvPicPr>
            <a:picLocks noChangeAspect="1"/>
          </p:cNvPicPr>
          <p:nvPr/>
        </p:nvPicPr>
        <p:blipFill>
          <a:blip r:embed="rId11"/>
          <a:stretch>
            <a:fillRect/>
          </a:stretch>
        </p:blipFill>
        <p:spPr>
          <a:xfrm>
            <a:off x="1651982" y="1157145"/>
            <a:ext cx="9917269" cy="4781961"/>
          </a:xfrm>
          <a:prstGeom prst="rect">
            <a:avLst/>
          </a:prstGeom>
        </p:spPr>
      </p:pic>
      <p:pic>
        <p:nvPicPr>
          <p:cNvPr id="4" name="Picture 3"/>
          <p:cNvPicPr>
            <a:picLocks noChangeAspect="1"/>
          </p:cNvPicPr>
          <p:nvPr/>
        </p:nvPicPr>
        <p:blipFill>
          <a:blip r:embed="rId12"/>
          <a:stretch>
            <a:fillRect/>
          </a:stretch>
        </p:blipFill>
        <p:spPr>
          <a:xfrm>
            <a:off x="1419840" y="265029"/>
            <a:ext cx="9700080" cy="6040233"/>
          </a:xfrm>
          <a:prstGeom prst="rect">
            <a:avLst/>
          </a:prstGeom>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180913340"/>
      </p:ext>
    </p:extLst>
  </p:cSld>
  <p:clrMapOvr>
    <a:masterClrMapping/>
  </p:clrMapOvr>
  <mc:AlternateContent xmlns:mc="http://schemas.openxmlformats.org/markup-compatibility/2006" xmlns:p14="http://schemas.microsoft.com/office/powerpoint/2010/main">
    <mc:Choice Requires="p14">
      <p:transition spd="slow" p14:dur="2000" advTm="58453"/>
    </mc:Choice>
    <mc:Fallback xmlns="">
      <p:transition spd="slow" advTm="584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anim calcmode="lin" valueType="num">
                                      <p:cBhvr additive="base">
                                        <p:cTn id="35" dur="500" fill="hold"/>
                                        <p:tgtEl>
                                          <p:spTgt spid="1026"/>
                                        </p:tgtEl>
                                        <p:attrNameLst>
                                          <p:attrName>ppt_x</p:attrName>
                                        </p:attrNameLst>
                                      </p:cBhvr>
                                      <p:tavLst>
                                        <p:tav tm="0">
                                          <p:val>
                                            <p:strVal val="#ppt_x"/>
                                          </p:val>
                                        </p:tav>
                                        <p:tav tm="100000">
                                          <p:val>
                                            <p:strVal val="#ppt_x"/>
                                          </p:val>
                                        </p:tav>
                                      </p:tavLst>
                                    </p:anim>
                                    <p:anim calcmode="lin" valueType="num">
                                      <p:cBhvr additive="base">
                                        <p:cTn id="36"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ppt_x"/>
                                          </p:val>
                                        </p:tav>
                                        <p:tav tm="100000">
                                          <p:val>
                                            <p:strVal val="#ppt_x"/>
                                          </p:val>
                                        </p:tav>
                                      </p:tavLst>
                                    </p:anim>
                                    <p:anim calcmode="lin" valueType="num">
                                      <p:cBhvr additive="base">
                                        <p:cTn id="4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ppt_x"/>
                                          </p:val>
                                        </p:tav>
                                        <p:tav tm="100000">
                                          <p:val>
                                            <p:strVal val="#ppt_x"/>
                                          </p:val>
                                        </p:tav>
                                      </p:tavLst>
                                    </p:anim>
                                    <p:anim calcmode="lin" valueType="num">
                                      <p:cBhvr additive="base">
                                        <p:cTn id="5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ppt_x"/>
                                          </p:val>
                                        </p:tav>
                                        <p:tav tm="100000">
                                          <p:val>
                                            <p:strVal val="#ppt_x"/>
                                          </p:val>
                                        </p:tav>
                                      </p:tavLst>
                                    </p:anim>
                                    <p:anim calcmode="lin" valueType="num">
                                      <p:cBhvr additive="base">
                                        <p:cTn id="6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1" fill="hold" display="0">
                  <p:stCondLst>
                    <p:cond delay="indefinite"/>
                  </p:stCondLst>
                  <p:endCondLst>
                    <p:cond evt="onStopAudio" delay="0">
                      <p:tgtEl>
                        <p:sldTgt/>
                      </p:tgtEl>
                    </p:cond>
                  </p:endCondLst>
                </p:cTn>
                <p:tgtEl>
                  <p:spTgt spid="3"/>
                </p:tgtEl>
              </p:cMediaNode>
            </p:audio>
          </p:childTnLst>
        </p:cTn>
      </p:par>
    </p:tnLst>
    <p:bldLst>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 where are we, really, in this course?</a:t>
            </a:r>
            <a:endParaRPr lang="en-US" dirty="0"/>
          </a:p>
        </p:txBody>
      </p:sp>
      <p:pic>
        <p:nvPicPr>
          <p:cNvPr id="1026" name="Picture 2" descr="Cover art"/>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1071254" y="1690688"/>
            <a:ext cx="3154158" cy="461584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stretch>
            <a:fillRect/>
          </a:stretch>
        </p:blipFill>
        <p:spPr>
          <a:xfrm>
            <a:off x="844545" y="162231"/>
            <a:ext cx="10509255" cy="6644149"/>
          </a:xfrm>
          <a:prstGeom prst="rect">
            <a:avLst/>
          </a:prstGeom>
        </p:spPr>
      </p:pic>
      <p:sp>
        <p:nvSpPr>
          <p:cNvPr id="5" name="Down Arrow 4"/>
          <p:cNvSpPr/>
          <p:nvPr/>
        </p:nvSpPr>
        <p:spPr>
          <a:xfrm rot="3116117">
            <a:off x="6216446" y="2595716"/>
            <a:ext cx="484632" cy="97840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rot="3116117">
            <a:off x="5019369" y="3017005"/>
            <a:ext cx="484632" cy="97840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rot="3116117">
            <a:off x="8396686" y="3338052"/>
            <a:ext cx="484632" cy="97840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7"/>
          <a:stretch>
            <a:fillRect/>
          </a:stretch>
        </p:blipFill>
        <p:spPr>
          <a:xfrm>
            <a:off x="157623" y="239617"/>
            <a:ext cx="11876753" cy="574936"/>
          </a:xfrm>
          <a:prstGeom prst="rect">
            <a:avLst/>
          </a:prstGeom>
        </p:spPr>
      </p:pic>
      <p:pic>
        <p:nvPicPr>
          <p:cNvPr id="12" name="Audio 1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1230975117"/>
      </p:ext>
    </p:extLst>
  </p:cSld>
  <p:clrMapOvr>
    <a:masterClrMapping/>
  </p:clrMapOvr>
  <mc:AlternateContent xmlns:mc="http://schemas.openxmlformats.org/markup-compatibility/2006">
    <mc:Choice xmlns:p14="http://schemas.microsoft.com/office/powerpoint/2010/main" Requires="p14">
      <p:transition spd="slow" p14:dur="2000" advTm="26919"/>
    </mc:Choice>
    <mc:Fallback>
      <p:transition spd="slow" advTm="269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additive="base">
                                        <p:cTn id="17" dur="500" fill="hold"/>
                                        <p:tgtEl>
                                          <p:spTgt spid="1026"/>
                                        </p:tgtEl>
                                        <p:attrNameLst>
                                          <p:attrName>ppt_x</p:attrName>
                                        </p:attrNameLst>
                                      </p:cBhvr>
                                      <p:tavLst>
                                        <p:tav tm="0">
                                          <p:val>
                                            <p:strVal val="#ppt_x"/>
                                          </p:val>
                                        </p:tav>
                                        <p:tav tm="100000">
                                          <p:val>
                                            <p:strVal val="#ppt_x"/>
                                          </p:val>
                                        </p:tav>
                                      </p:tavLst>
                                    </p:anim>
                                    <p:anim calcmode="lin" valueType="num">
                                      <p:cBhvr additive="base">
                                        <p:cTn id="1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3"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1+#ppt_w/2"/>
                                          </p:val>
                                        </p:tav>
                                        <p:tav tm="100000">
                                          <p:val>
                                            <p:strVal val="#ppt_x"/>
                                          </p:val>
                                        </p:tav>
                                      </p:tavLst>
                                    </p:anim>
                                    <p:anim calcmode="lin" valueType="num">
                                      <p:cBhvr additive="base">
                                        <p:cTn id="30"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3"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3"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1+#ppt_w/2"/>
                                          </p:val>
                                        </p:tav>
                                        <p:tav tm="100000">
                                          <p:val>
                                            <p:strVal val="#ppt_x"/>
                                          </p:val>
                                        </p:tav>
                                      </p:tavLst>
                                    </p:anim>
                                    <p:anim calcmode="lin" valueType="num">
                                      <p:cBhvr additive="base">
                                        <p:cTn id="42"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ppt_x"/>
                                          </p:val>
                                        </p:tav>
                                        <p:tav tm="100000">
                                          <p:val>
                                            <p:strVal val="#ppt_x"/>
                                          </p:val>
                                        </p:tav>
                                      </p:tavLst>
                                    </p:anim>
                                    <p:anim calcmode="lin" valueType="num">
                                      <p:cBhvr additive="base">
                                        <p:cTn id="4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12"/>
                </p:tgtEl>
              </p:cMediaNode>
            </p:audio>
          </p:childTnLst>
        </p:cTn>
      </p:par>
    </p:tnLst>
    <p:bldLst>
      <p:bldP spid="2" grpId="0"/>
      <p:bldP spid="5"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5">
            <a:extLst>
              <a:ext uri="{28A0092B-C50C-407E-A947-70E740481C1C}">
                <a14:useLocalDpi xmlns:a14="http://schemas.microsoft.com/office/drawing/2010/main" val="0"/>
              </a:ext>
            </a:extLst>
          </a:blip>
          <a:stretch>
            <a:fillRect/>
          </a:stretch>
        </p:blipFill>
        <p:spPr>
          <a:xfrm>
            <a:off x="5822461" y="630574"/>
            <a:ext cx="6179879" cy="5098103"/>
          </a:xfrm>
          <a:prstGeom prst="rect">
            <a:avLst/>
          </a:prstGeom>
        </p:spPr>
      </p:pic>
      <p:sp>
        <p:nvSpPr>
          <p:cNvPr id="2" name="Title 1"/>
          <p:cNvSpPr>
            <a:spLocks noGrp="1"/>
          </p:cNvSpPr>
          <p:nvPr>
            <p:ph type="title"/>
          </p:nvPr>
        </p:nvSpPr>
        <p:spPr/>
        <p:txBody>
          <a:bodyPr/>
          <a:lstStyle/>
          <a:p>
            <a:r>
              <a:rPr lang="en-US" dirty="0" smtClean="0"/>
              <a:t>So far …</a:t>
            </a:r>
            <a:endParaRPr lang="en-US" dirty="0"/>
          </a:p>
        </p:txBody>
      </p:sp>
      <p:sp>
        <p:nvSpPr>
          <p:cNvPr id="3" name="Content Placeholder 2"/>
          <p:cNvSpPr>
            <a:spLocks noGrp="1"/>
          </p:cNvSpPr>
          <p:nvPr>
            <p:ph idx="1"/>
          </p:nvPr>
        </p:nvSpPr>
        <p:spPr>
          <a:xfrm>
            <a:off x="838200" y="1841255"/>
            <a:ext cx="10515600" cy="4783604"/>
          </a:xfrm>
        </p:spPr>
        <p:txBody>
          <a:bodyPr/>
          <a:lstStyle/>
          <a:p>
            <a:r>
              <a:rPr lang="en-US" dirty="0" smtClean="0"/>
              <a:t>Joe/</a:t>
            </a:r>
            <a:r>
              <a:rPr lang="en-US" dirty="0" err="1" smtClean="0"/>
              <a:t>Joette</a:t>
            </a:r>
            <a:r>
              <a:rPr lang="en-US" dirty="0" smtClean="0"/>
              <a:t> Class v. JT</a:t>
            </a:r>
          </a:p>
          <a:p>
            <a:pPr lvl="1"/>
            <a:r>
              <a:rPr lang="en-US" dirty="0" smtClean="0"/>
              <a:t>Short overview of the course and how a civil case proceeds through the federal court system</a:t>
            </a:r>
          </a:p>
          <a:p>
            <a:r>
              <a:rPr lang="en-US" dirty="0" smtClean="0"/>
              <a:t>Introductory materials in our casebook</a:t>
            </a:r>
          </a:p>
          <a:p>
            <a:pPr lvl="1"/>
            <a:r>
              <a:rPr lang="en-US" dirty="0" smtClean="0"/>
              <a:t>2 central points</a:t>
            </a:r>
          </a:p>
          <a:p>
            <a:pPr lvl="2"/>
            <a:r>
              <a:rPr lang="en-US" i="1" dirty="0"/>
              <a:t>US v Hall</a:t>
            </a:r>
            <a:r>
              <a:rPr lang="en-US" dirty="0"/>
              <a:t>, 472 F.2d 261 (5</a:t>
            </a:r>
            <a:r>
              <a:rPr lang="en-US" baseline="30000" dirty="0"/>
              <a:t>th</a:t>
            </a:r>
            <a:r>
              <a:rPr lang="en-US" dirty="0"/>
              <a:t> Cir., 1972</a:t>
            </a:r>
            <a:r>
              <a:rPr lang="en-US" dirty="0" smtClean="0"/>
              <a:t>)</a:t>
            </a:r>
          </a:p>
          <a:p>
            <a:pPr lvl="3"/>
            <a:r>
              <a:rPr lang="en-US" dirty="0" smtClean="0"/>
              <a:t>Whether non-party could be held in contempt for violating an injunction</a:t>
            </a:r>
          </a:p>
          <a:p>
            <a:pPr lvl="3"/>
            <a:r>
              <a:rPr lang="en-US" dirty="0" smtClean="0"/>
              <a:t>Conflict between FRCP (65) and court’s inherent authority</a:t>
            </a:r>
          </a:p>
          <a:p>
            <a:pPr lvl="2"/>
            <a:r>
              <a:rPr lang="en-US" i="1" dirty="0"/>
              <a:t>Goldberg v. </a:t>
            </a:r>
            <a:r>
              <a:rPr lang="en-US" i="1" dirty="0" smtClean="0"/>
              <a:t>Kelly, </a:t>
            </a:r>
            <a:r>
              <a:rPr lang="en-US" dirty="0" smtClean="0"/>
              <a:t>397 </a:t>
            </a:r>
            <a:r>
              <a:rPr lang="en-US" dirty="0"/>
              <a:t>U.S. 254 (1970</a:t>
            </a:r>
            <a:r>
              <a:rPr lang="en-US" dirty="0" smtClean="0"/>
              <a:t>)</a:t>
            </a:r>
          </a:p>
          <a:p>
            <a:pPr lvl="3"/>
            <a:r>
              <a:rPr lang="en-US" dirty="0" smtClean="0"/>
              <a:t>14</a:t>
            </a:r>
            <a:r>
              <a:rPr lang="en-US" baseline="30000" dirty="0" smtClean="0"/>
              <a:t>th</a:t>
            </a:r>
            <a:r>
              <a:rPr lang="en-US" dirty="0" smtClean="0"/>
              <a:t> Amend. Due Process rights: </a:t>
            </a:r>
            <a:r>
              <a:rPr lang="en-US" dirty="0"/>
              <a:t>1) private interest, 2) </a:t>
            </a:r>
            <a:r>
              <a:rPr lang="en-US" dirty="0" smtClean="0"/>
              <a:t>gov’t </a:t>
            </a:r>
            <a:r>
              <a:rPr lang="en-US" dirty="0"/>
              <a:t>interest, 3) risk of error vs. value of </a:t>
            </a:r>
            <a:r>
              <a:rPr lang="en-US" dirty="0" smtClean="0"/>
              <a:t>safeguard</a:t>
            </a:r>
          </a:p>
          <a:p>
            <a:pPr lvl="3"/>
            <a:r>
              <a:rPr lang="en-US" i="1" dirty="0" err="1"/>
              <a:t>Hamdi</a:t>
            </a:r>
            <a:r>
              <a:rPr lang="en-US" i="1" dirty="0"/>
              <a:t> v. Rumsfeld</a:t>
            </a:r>
            <a:r>
              <a:rPr lang="en-US" dirty="0"/>
              <a:t>, 542 U.S. 507 (2004</a:t>
            </a:r>
            <a:r>
              <a:rPr lang="en-US" dirty="0" smtClean="0"/>
              <a:t>): 5</a:t>
            </a:r>
            <a:r>
              <a:rPr lang="en-US" baseline="30000" dirty="0" smtClean="0"/>
              <a:t>th</a:t>
            </a:r>
            <a:r>
              <a:rPr lang="en-US" dirty="0" smtClean="0"/>
              <a:t> Amend. context</a:t>
            </a:r>
          </a:p>
          <a:p>
            <a:pPr lvl="3"/>
            <a:endParaRPr lang="en-US" dirty="0"/>
          </a:p>
        </p:txBody>
      </p:sp>
      <p:pic>
        <p:nvPicPr>
          <p:cNvPr id="15" name="Audio 1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1973659626"/>
      </p:ext>
    </p:extLst>
  </p:cSld>
  <p:clrMapOvr>
    <a:masterClrMapping/>
  </p:clrMapOvr>
  <mc:AlternateContent xmlns:mc="http://schemas.openxmlformats.org/markup-compatibility/2006">
    <mc:Choice xmlns:p14="http://schemas.microsoft.com/office/powerpoint/2010/main" Requires="p14">
      <p:transition spd="slow" p14:dur="2000" advTm="83560"/>
    </mc:Choice>
    <mc:Fallback>
      <p:transition spd="slow" advTm="83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additive="base">
                                        <p:cTn id="3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additive="base">
                                        <p:cTn id="4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 calcmode="lin" valueType="num">
                                      <p:cBhvr additive="base">
                                        <p:cTn id="4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anim calcmode="lin" valueType="num">
                                      <p:cBhvr additive="base">
                                        <p:cTn id="5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3">
                                            <p:txEl>
                                              <p:pRg st="9" end="9"/>
                                            </p:txEl>
                                          </p:spTgt>
                                        </p:tgtEl>
                                        <p:attrNameLst>
                                          <p:attrName>style.visibility</p:attrName>
                                        </p:attrNameLst>
                                      </p:cBhvr>
                                      <p:to>
                                        <p:strVal val="visible"/>
                                      </p:to>
                                    </p:set>
                                    <p:anim calcmode="lin" valueType="num">
                                      <p:cBhvr additive="base">
                                        <p:cTn id="6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7" fill="hold" display="0">
                  <p:stCondLst>
                    <p:cond delay="indefinite"/>
                  </p:stCondLst>
                  <p:endCondLst>
                    <p:cond evt="onStopAudio" delay="0">
                      <p:tgtEl>
                        <p:sldTgt/>
                      </p:tgtEl>
                    </p:cond>
                  </p:endCondLst>
                </p:cTn>
                <p:tgtEl>
                  <p:spTgt spid="1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48018"/>
            <a:ext cx="10515600" cy="5228945"/>
          </a:xfrm>
        </p:spPr>
        <p:txBody>
          <a:bodyPr/>
          <a:lstStyle/>
          <a:p>
            <a:r>
              <a:rPr lang="en-US" dirty="0" smtClean="0"/>
              <a:t>Other </a:t>
            </a:r>
            <a:r>
              <a:rPr lang="en-US" dirty="0"/>
              <a:t>basic </a:t>
            </a:r>
            <a:r>
              <a:rPr lang="en-US" dirty="0" smtClean="0"/>
              <a:t>concepts during introduction</a:t>
            </a:r>
            <a:endParaRPr lang="en-US" dirty="0"/>
          </a:p>
          <a:p>
            <a:pPr lvl="1"/>
            <a:r>
              <a:rPr lang="en-US" dirty="0"/>
              <a:t>Appealable </a:t>
            </a:r>
            <a:r>
              <a:rPr lang="en-US" dirty="0" smtClean="0"/>
              <a:t>orders</a:t>
            </a:r>
          </a:p>
          <a:p>
            <a:pPr lvl="1"/>
            <a:r>
              <a:rPr lang="en-US" dirty="0" smtClean="0"/>
              <a:t>Standard </a:t>
            </a:r>
            <a:r>
              <a:rPr lang="en-US" dirty="0"/>
              <a:t>of review on </a:t>
            </a:r>
            <a:r>
              <a:rPr lang="en-US" dirty="0" smtClean="0"/>
              <a:t>appeal</a:t>
            </a:r>
          </a:p>
          <a:p>
            <a:pPr lvl="1"/>
            <a:r>
              <a:rPr lang="en-US" dirty="0" smtClean="0"/>
              <a:t>Burden </a:t>
            </a:r>
            <a:r>
              <a:rPr lang="en-US" dirty="0"/>
              <a:t>of proof at trial (preponderance, beyond a reasonable doubt, clear and convincing evidence</a:t>
            </a:r>
            <a:r>
              <a:rPr lang="en-US" dirty="0" smtClean="0"/>
              <a:t>)</a:t>
            </a:r>
          </a:p>
          <a:p>
            <a:pPr lvl="1"/>
            <a:endParaRPr lang="en-US" dirty="0"/>
          </a:p>
          <a:p>
            <a:endParaRPr lang="en-US" dirty="0"/>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3495369506"/>
      </p:ext>
    </p:extLst>
  </p:cSld>
  <p:clrMapOvr>
    <a:masterClrMapping/>
  </p:clrMapOvr>
  <mc:AlternateContent xmlns:mc="http://schemas.openxmlformats.org/markup-compatibility/2006">
    <mc:Choice xmlns:p14="http://schemas.microsoft.com/office/powerpoint/2010/main" Requires="p14">
      <p:transition spd="slow" p14:dur="2000" advTm="25699"/>
    </mc:Choice>
    <mc:Fallback>
      <p:transition spd="slow" advTm="256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87026"/>
          </a:xfrm>
        </p:spPr>
        <p:txBody>
          <a:bodyPr/>
          <a:lstStyle/>
          <a:p>
            <a:r>
              <a:rPr lang="en-US" dirty="0" smtClean="0"/>
              <a:t>Remedies</a:t>
            </a:r>
            <a:endParaRPr lang="en-US" dirty="0"/>
          </a:p>
        </p:txBody>
      </p:sp>
      <p:sp>
        <p:nvSpPr>
          <p:cNvPr id="3" name="Content Placeholder 2"/>
          <p:cNvSpPr>
            <a:spLocks noGrp="1"/>
          </p:cNvSpPr>
          <p:nvPr>
            <p:ph idx="1"/>
          </p:nvPr>
        </p:nvSpPr>
        <p:spPr>
          <a:xfrm>
            <a:off x="838200" y="1351005"/>
            <a:ext cx="10515600" cy="5395784"/>
          </a:xfrm>
        </p:spPr>
        <p:txBody>
          <a:bodyPr>
            <a:normAutofit/>
          </a:bodyPr>
          <a:lstStyle/>
          <a:p>
            <a:r>
              <a:rPr lang="en-US" sz="3200" dirty="0" smtClean="0"/>
              <a:t>Provisional Remedies</a:t>
            </a:r>
          </a:p>
          <a:p>
            <a:pPr lvl="1"/>
            <a:r>
              <a:rPr lang="en-US" sz="2800" dirty="0" smtClean="0"/>
              <a:t>FRCP 65</a:t>
            </a:r>
          </a:p>
          <a:p>
            <a:pPr lvl="2"/>
            <a:r>
              <a:rPr lang="en-US" sz="2400" dirty="0" smtClean="0"/>
              <a:t>Ex parte TRO – 14 days</a:t>
            </a:r>
          </a:p>
          <a:p>
            <a:pPr lvl="2"/>
            <a:r>
              <a:rPr lang="en-US" sz="2400" dirty="0" smtClean="0"/>
              <a:t>Preliminary injunction – until trial</a:t>
            </a:r>
          </a:p>
          <a:p>
            <a:pPr lvl="2"/>
            <a:r>
              <a:rPr lang="en-US" sz="2400" dirty="0" smtClean="0"/>
              <a:t>Permanent injunction</a:t>
            </a:r>
          </a:p>
          <a:p>
            <a:pPr lvl="1"/>
            <a:r>
              <a:rPr lang="en-US" sz="2800" i="1" dirty="0"/>
              <a:t>Winter v. Natural Resources Defense Council</a:t>
            </a:r>
            <a:r>
              <a:rPr lang="en-US" sz="2800" dirty="0"/>
              <a:t>, 555 U.S. 7 (2008</a:t>
            </a:r>
            <a:r>
              <a:rPr lang="en-US" sz="2800" dirty="0" smtClean="0"/>
              <a:t>)</a:t>
            </a:r>
          </a:p>
          <a:p>
            <a:pPr lvl="2"/>
            <a:r>
              <a:rPr lang="en-US" sz="2400" dirty="0" smtClean="0"/>
              <a:t>4 part PI test</a:t>
            </a:r>
          </a:p>
          <a:p>
            <a:pPr lvl="3"/>
            <a:r>
              <a:rPr lang="en-US" sz="2000" dirty="0" smtClean="0"/>
              <a:t>Likelihood of success </a:t>
            </a:r>
            <a:r>
              <a:rPr lang="en-US" sz="2000" dirty="0"/>
              <a:t>on </a:t>
            </a:r>
            <a:r>
              <a:rPr lang="en-US" sz="2000" dirty="0" smtClean="0"/>
              <a:t>merits</a:t>
            </a:r>
          </a:p>
          <a:p>
            <a:pPr lvl="3"/>
            <a:r>
              <a:rPr lang="en-US" sz="2000" dirty="0" smtClean="0"/>
              <a:t>irreparable injury</a:t>
            </a:r>
          </a:p>
          <a:p>
            <a:pPr lvl="3"/>
            <a:r>
              <a:rPr lang="en-US" sz="2000" dirty="0" smtClean="0"/>
              <a:t>Balance </a:t>
            </a:r>
            <a:r>
              <a:rPr lang="en-US" sz="2000" dirty="0"/>
              <a:t>of equities tips in </a:t>
            </a:r>
            <a:r>
              <a:rPr lang="en-US" sz="2000" dirty="0" smtClean="0"/>
              <a:t>favor of </a:t>
            </a:r>
            <a:r>
              <a:rPr lang="en-US" sz="2000" dirty="0" err="1" smtClean="0"/>
              <a:t>pI</a:t>
            </a:r>
            <a:endParaRPr lang="en-US" sz="2000" dirty="0"/>
          </a:p>
          <a:p>
            <a:pPr lvl="3"/>
            <a:r>
              <a:rPr lang="en-US" sz="2000" dirty="0" smtClean="0"/>
              <a:t>PI </a:t>
            </a:r>
            <a:r>
              <a:rPr lang="en-US" sz="2000" dirty="0"/>
              <a:t>in public </a:t>
            </a:r>
            <a:r>
              <a:rPr lang="en-US" sz="2000" dirty="0" smtClean="0"/>
              <a:t>interest</a:t>
            </a:r>
          </a:p>
          <a:p>
            <a:pPr lvl="2"/>
            <a:r>
              <a:rPr lang="en-US" sz="2400" dirty="0" smtClean="0"/>
              <a:t>Deference to executive branch</a:t>
            </a:r>
            <a:endParaRPr lang="en-US" sz="2400" dirty="0"/>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3016277716"/>
      </p:ext>
    </p:extLst>
  </p:cSld>
  <p:clrMapOvr>
    <a:masterClrMapping/>
  </p:clrMapOvr>
  <mc:AlternateContent xmlns:mc="http://schemas.openxmlformats.org/markup-compatibility/2006">
    <mc:Choice xmlns:p14="http://schemas.microsoft.com/office/powerpoint/2010/main" Requires="p14">
      <p:transition spd="slow" p14:dur="2000" advTm="57364"/>
    </mc:Choice>
    <mc:Fallback>
      <p:transition spd="slow" advTm="573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additive="base">
                                        <p:cTn id="4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 calcmode="lin" valueType="num">
                                      <p:cBhvr additive="base">
                                        <p:cTn id="5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anim calcmode="lin" valueType="num">
                                      <p:cBhvr additive="base">
                                        <p:cTn id="5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3">
                                            <p:txEl>
                                              <p:pRg st="9" end="9"/>
                                            </p:txEl>
                                          </p:spTgt>
                                        </p:tgtEl>
                                        <p:attrNameLst>
                                          <p:attrName>style.visibility</p:attrName>
                                        </p:attrNameLst>
                                      </p:cBhvr>
                                      <p:to>
                                        <p:strVal val="visible"/>
                                      </p:to>
                                    </p:set>
                                    <p:anim calcmode="lin" valueType="num">
                                      <p:cBhvr additive="base">
                                        <p:cTn id="6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3">
                                            <p:txEl>
                                              <p:pRg st="10" end="10"/>
                                            </p:txEl>
                                          </p:spTgt>
                                        </p:tgtEl>
                                        <p:attrNameLst>
                                          <p:attrName>style.visibility</p:attrName>
                                        </p:attrNameLst>
                                      </p:cBhvr>
                                      <p:to>
                                        <p:strVal val="visible"/>
                                      </p:to>
                                    </p:set>
                                    <p:anim calcmode="lin" valueType="num">
                                      <p:cBhvr additive="base">
                                        <p:cTn id="7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 calcmode="lin" valueType="num">
                                      <p:cBhvr additive="base">
                                        <p:cTn id="7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9"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Remedies</a:t>
            </a:r>
            <a:endParaRPr lang="en-US" dirty="0"/>
          </a:p>
        </p:txBody>
      </p:sp>
      <p:sp>
        <p:nvSpPr>
          <p:cNvPr id="3" name="Content Placeholder 2"/>
          <p:cNvSpPr>
            <a:spLocks noGrp="1"/>
          </p:cNvSpPr>
          <p:nvPr>
            <p:ph idx="1"/>
          </p:nvPr>
        </p:nvSpPr>
        <p:spPr>
          <a:xfrm>
            <a:off x="838200" y="1825625"/>
            <a:ext cx="10515600" cy="4945878"/>
          </a:xfrm>
        </p:spPr>
        <p:txBody>
          <a:bodyPr/>
          <a:lstStyle/>
          <a:p>
            <a:r>
              <a:rPr lang="en-US" dirty="0"/>
              <a:t>Final </a:t>
            </a:r>
            <a:r>
              <a:rPr lang="en-US" dirty="0" smtClean="0"/>
              <a:t>injunction</a:t>
            </a:r>
            <a:endParaRPr lang="en-US" dirty="0"/>
          </a:p>
          <a:p>
            <a:pPr lvl="1"/>
            <a:r>
              <a:rPr lang="en-US" dirty="0"/>
              <a:t>irreparable injury</a:t>
            </a:r>
          </a:p>
          <a:p>
            <a:pPr lvl="1"/>
            <a:r>
              <a:rPr lang="en-US" dirty="0"/>
              <a:t>remedies available at law, such as monetary damages, are inadequate to compensate for that injury;</a:t>
            </a:r>
          </a:p>
          <a:p>
            <a:pPr lvl="1"/>
            <a:r>
              <a:rPr lang="en-US" dirty="0"/>
              <a:t>balance of hardships between the plaintiff and defendant, a remedy in equity is warranted;</a:t>
            </a:r>
          </a:p>
          <a:p>
            <a:pPr lvl="1"/>
            <a:r>
              <a:rPr lang="en-US" dirty="0"/>
              <a:t>P</a:t>
            </a:r>
            <a:r>
              <a:rPr lang="en-US" dirty="0" smtClean="0"/>
              <a:t>ublic </a:t>
            </a:r>
            <a:r>
              <a:rPr lang="en-US" dirty="0"/>
              <a:t>interest would not be disserved by a permanent </a:t>
            </a:r>
            <a:r>
              <a:rPr lang="en-US" dirty="0" smtClean="0"/>
              <a:t>injunction</a:t>
            </a:r>
          </a:p>
          <a:p>
            <a:r>
              <a:rPr lang="en-US" i="1" dirty="0"/>
              <a:t>Walgreen Co. v. Sara Creek Property Co</a:t>
            </a:r>
            <a:r>
              <a:rPr lang="en-US" dirty="0"/>
              <a:t>., 966 F. 2d 273 (7th Cir. 1992</a:t>
            </a:r>
            <a:r>
              <a:rPr lang="en-US" dirty="0" smtClean="0"/>
              <a:t>)</a:t>
            </a:r>
          </a:p>
          <a:p>
            <a:pPr lvl="1"/>
            <a:r>
              <a:rPr lang="en-US" dirty="0" smtClean="0"/>
              <a:t>Judge Posner would eliminate irreparable injury requirement when considering permanent injunction</a:t>
            </a:r>
            <a:endParaRPr lang="en-US" dirty="0"/>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3162213931"/>
      </p:ext>
    </p:extLst>
  </p:cSld>
  <p:clrMapOvr>
    <a:masterClrMapping/>
  </p:clrMapOvr>
  <mc:AlternateContent xmlns:mc="http://schemas.openxmlformats.org/markup-compatibility/2006">
    <mc:Choice xmlns:p14="http://schemas.microsoft.com/office/powerpoint/2010/main" Requires="p14">
      <p:transition spd="slow" p14:dur="2000" advTm="38825"/>
    </mc:Choice>
    <mc:Fallback>
      <p:transition spd="slow" advTm="388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Damages cannot be speculative</a:t>
            </a:r>
          </a:p>
          <a:p>
            <a:r>
              <a:rPr lang="en-US" dirty="0" smtClean="0"/>
              <a:t>Costs (28 USC § 1920) &amp; FRCP 68</a:t>
            </a:r>
          </a:p>
          <a:p>
            <a:r>
              <a:rPr lang="en-US" dirty="0" smtClean="0"/>
              <a:t>“Financing litigation”</a:t>
            </a:r>
            <a:endParaRPr lang="en-US" dirty="0"/>
          </a:p>
        </p:txBody>
      </p:sp>
      <p:pic>
        <p:nvPicPr>
          <p:cNvPr id="5" name="Picture 4"/>
          <p:cNvPicPr>
            <a:picLocks noChangeAspect="1"/>
          </p:cNvPicPr>
          <p:nvPr/>
        </p:nvPicPr>
        <p:blipFill>
          <a:blip r:embed="rId5"/>
          <a:stretch>
            <a:fillRect/>
          </a:stretch>
        </p:blipFill>
        <p:spPr>
          <a:xfrm>
            <a:off x="7011351" y="355642"/>
            <a:ext cx="4509265" cy="4529396"/>
          </a:xfrm>
          <a:prstGeom prst="rect">
            <a:avLst/>
          </a:prstGeom>
        </p:spPr>
      </p:pic>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1778074831"/>
      </p:ext>
    </p:extLst>
  </p:cSld>
  <p:clrMapOvr>
    <a:masterClrMapping/>
  </p:clrMapOvr>
  <mc:AlternateContent xmlns:mc="http://schemas.openxmlformats.org/markup-compatibility/2006">
    <mc:Choice xmlns:p14="http://schemas.microsoft.com/office/powerpoint/2010/main" Requires="p14">
      <p:transition spd="slow" p14:dur="2000" advTm="45655"/>
    </mc:Choice>
    <mc:Fallback>
      <p:transition spd="slow" advTm="456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anim calcmode="lin" valueType="num">
                                      <p:cBhvr>
                                        <p:cTn id="12" dur="2000" fill="hold"/>
                                        <p:tgtEl>
                                          <p:spTgt spid="5"/>
                                        </p:tgtEl>
                                        <p:attrNameLst>
                                          <p:attrName>ppt_w</p:attrName>
                                        </p:attrNameLst>
                                      </p:cBhvr>
                                      <p:tavLst>
                                        <p:tav tm="0" fmla="#ppt_w*sin(2.5*pi*$)">
                                          <p:val>
                                            <p:fltVal val="0"/>
                                          </p:val>
                                        </p:tav>
                                        <p:tav tm="100000">
                                          <p:val>
                                            <p:fltVal val="1"/>
                                          </p:val>
                                        </p:tav>
                                      </p:tavLst>
                                    </p:anim>
                                    <p:anim calcmode="lin" valueType="num">
                                      <p:cBhvr>
                                        <p:cTn id="13"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additive="base">
                                        <p:cTn id="2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additive="base">
                                        <p:cTn id="3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2"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now …</a:t>
            </a:r>
            <a:endParaRPr lang="en-US" dirty="0"/>
          </a:p>
        </p:txBody>
      </p:sp>
      <p:sp>
        <p:nvSpPr>
          <p:cNvPr id="3" name="Content Placeholder 2"/>
          <p:cNvSpPr>
            <a:spLocks noGrp="1"/>
          </p:cNvSpPr>
          <p:nvPr>
            <p:ph idx="1"/>
          </p:nvPr>
        </p:nvSpPr>
        <p:spPr/>
        <p:txBody>
          <a:bodyPr/>
          <a:lstStyle/>
          <a:p>
            <a:r>
              <a:rPr lang="en-US" dirty="0" smtClean="0"/>
              <a:t>We are ready to file a lawsuit</a:t>
            </a:r>
            <a:endParaRPr lang="en-US" dirty="0"/>
          </a:p>
        </p:txBody>
      </p:sp>
      <p:pic>
        <p:nvPicPr>
          <p:cNvPr id="4100" name="Picture 4" descr="Image result for cartoon lawsu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4642" y="1825625"/>
            <a:ext cx="6388764" cy="4797382"/>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3118348279"/>
      </p:ext>
    </p:extLst>
  </p:cSld>
  <p:clrMapOvr>
    <a:masterClrMapping/>
  </p:clrMapOvr>
  <mc:AlternateContent xmlns:mc="http://schemas.openxmlformats.org/markup-compatibility/2006">
    <mc:Choice xmlns:p14="http://schemas.microsoft.com/office/powerpoint/2010/main" Requires="p14">
      <p:transition spd="slow" p14:dur="2000" advTm="7184"/>
    </mc:Choice>
    <mc:Fallback>
      <p:transition spd="slow" advTm="71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anim calcmode="lin" valueType="num">
                                      <p:cBhvr additive="base">
                                        <p:cTn id="17" dur="500" fill="hold"/>
                                        <p:tgtEl>
                                          <p:spTgt spid="4100"/>
                                        </p:tgtEl>
                                        <p:attrNameLst>
                                          <p:attrName>ppt_x</p:attrName>
                                        </p:attrNameLst>
                                      </p:cBhvr>
                                      <p:tavLst>
                                        <p:tav tm="0">
                                          <p:val>
                                            <p:strVal val="#ppt_x"/>
                                          </p:val>
                                        </p:tav>
                                        <p:tav tm="100000">
                                          <p:val>
                                            <p:strVal val="#ppt_x"/>
                                          </p:val>
                                        </p:tav>
                                      </p:tavLst>
                                    </p:anim>
                                    <p:anim calcmode="lin" valueType="num">
                                      <p:cBhvr additive="base">
                                        <p:cTn id="18"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Introduction to Pleadings</a:t>
            </a:r>
            <a:br>
              <a:rPr lang="en-US" dirty="0" smtClean="0"/>
            </a:br>
            <a:r>
              <a:rPr lang="en-US" sz="2000" dirty="0" smtClean="0"/>
              <a:t>Text pp. </a:t>
            </a:r>
            <a:r>
              <a:rPr lang="en-US" sz="2000" dirty="0"/>
              <a:t>238-44</a:t>
            </a:r>
          </a:p>
        </p:txBody>
      </p:sp>
      <p:pic>
        <p:nvPicPr>
          <p:cNvPr id="4" name="Picture 3"/>
          <p:cNvPicPr>
            <a:picLocks noChangeAspect="1"/>
          </p:cNvPicPr>
          <p:nvPr/>
        </p:nvPicPr>
        <p:blipFill>
          <a:blip r:embed="rId5"/>
          <a:stretch>
            <a:fillRect/>
          </a:stretch>
        </p:blipFill>
        <p:spPr>
          <a:xfrm>
            <a:off x="0" y="325863"/>
            <a:ext cx="7484647" cy="1510507"/>
          </a:xfrm>
          <a:prstGeom prst="rect">
            <a:avLst/>
          </a:prstGeom>
        </p:spPr>
      </p:pic>
      <p:pic>
        <p:nvPicPr>
          <p:cNvPr id="5" name="Picture 4"/>
          <p:cNvPicPr>
            <a:picLocks noChangeAspect="1"/>
          </p:cNvPicPr>
          <p:nvPr/>
        </p:nvPicPr>
        <p:blipFill>
          <a:blip r:embed="rId6"/>
          <a:stretch>
            <a:fillRect/>
          </a:stretch>
        </p:blipFill>
        <p:spPr>
          <a:xfrm>
            <a:off x="6035867" y="0"/>
            <a:ext cx="6156133" cy="6858000"/>
          </a:xfrm>
          <a:prstGeom prst="rect">
            <a:avLst/>
          </a:prstGeom>
        </p:spPr>
      </p:pic>
      <p:sp>
        <p:nvSpPr>
          <p:cNvPr id="6" name="Striped Right Arrow 5"/>
          <p:cNvSpPr/>
          <p:nvPr/>
        </p:nvSpPr>
        <p:spPr>
          <a:xfrm>
            <a:off x="5766486" y="122809"/>
            <a:ext cx="978408"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riped Right Arrow 7"/>
          <p:cNvSpPr/>
          <p:nvPr/>
        </p:nvSpPr>
        <p:spPr>
          <a:xfrm>
            <a:off x="5411973" y="2672420"/>
            <a:ext cx="978408"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riped Right Arrow 8"/>
          <p:cNvSpPr/>
          <p:nvPr/>
        </p:nvSpPr>
        <p:spPr>
          <a:xfrm>
            <a:off x="5382193" y="4748355"/>
            <a:ext cx="978408"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riped Right Arrow 10"/>
          <p:cNvSpPr/>
          <p:nvPr/>
        </p:nvSpPr>
        <p:spPr>
          <a:xfrm>
            <a:off x="8546756" y="3685674"/>
            <a:ext cx="978408"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riped Right Arrow 11"/>
          <p:cNvSpPr/>
          <p:nvPr/>
        </p:nvSpPr>
        <p:spPr>
          <a:xfrm>
            <a:off x="9181069" y="4770617"/>
            <a:ext cx="978408"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riped Right Arrow 12"/>
          <p:cNvSpPr/>
          <p:nvPr/>
        </p:nvSpPr>
        <p:spPr>
          <a:xfrm>
            <a:off x="5377126" y="5654517"/>
            <a:ext cx="978408"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riped Right Arrow 13"/>
          <p:cNvSpPr/>
          <p:nvPr/>
        </p:nvSpPr>
        <p:spPr>
          <a:xfrm>
            <a:off x="5704702" y="6278520"/>
            <a:ext cx="978408"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Audio 1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1969274464"/>
      </p:ext>
    </p:extLst>
  </p:cSld>
  <p:clrMapOvr>
    <a:masterClrMapping/>
  </p:clrMapOvr>
  <mc:AlternateContent xmlns:mc="http://schemas.openxmlformats.org/markup-compatibility/2006">
    <mc:Choice xmlns:p14="http://schemas.microsoft.com/office/powerpoint/2010/main" Requires="p14">
      <p:transition spd="slow" p14:dur="2000" advTm="50221"/>
    </mc:Choice>
    <mc:Fallback>
      <p:transition spd="slow" advTm="502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0-#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0-#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0-#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0-#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0-#ppt_w/2"/>
                                          </p:val>
                                        </p:tav>
                                        <p:tav tm="100000">
                                          <p:val>
                                            <p:strVal val="#ppt_x"/>
                                          </p:val>
                                        </p:tav>
                                      </p:tavLst>
                                    </p:anim>
                                    <p:anim calcmode="lin" valueType="num">
                                      <p:cBhvr additive="base">
                                        <p:cTn id="5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0-#ppt_w/2"/>
                                          </p:val>
                                        </p:tav>
                                        <p:tav tm="100000">
                                          <p:val>
                                            <p:strVal val="#ppt_x"/>
                                          </p:val>
                                        </p:tav>
                                      </p:tavLst>
                                    </p:anim>
                                    <p:anim calcmode="lin" valueType="num">
                                      <p:cBhvr additive="base">
                                        <p:cTn id="60"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1" fill="hold" display="0">
                  <p:stCondLst>
                    <p:cond delay="indefinite"/>
                  </p:stCondLst>
                  <p:endCondLst>
                    <p:cond evt="onStopAudio" delay="0">
                      <p:tgtEl>
                        <p:sldTgt/>
                      </p:tgtEl>
                    </p:cond>
                  </p:endCondLst>
                </p:cTn>
                <p:tgtEl>
                  <p:spTgt spid="16"/>
                </p:tgtEl>
              </p:cMediaNode>
            </p:audio>
          </p:childTnLst>
        </p:cTn>
      </p:par>
    </p:tnLst>
    <p:bldLst>
      <p:bldP spid="6" grpId="0" animBg="1"/>
      <p:bldP spid="8" grpId="0" animBg="1"/>
      <p:bldP spid="9" grpId="0" animBg="1"/>
      <p:bldP spid="11" grpId="0" animBg="1"/>
      <p:bldP spid="12" grpId="0" animBg="1"/>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078523"/>
          </a:xfrm>
        </p:spPr>
        <p:txBody>
          <a:bodyPr/>
          <a:lstStyle/>
          <a:p>
            <a:r>
              <a:rPr lang="en-US" dirty="0" smtClean="0"/>
              <a:t>History of Pleading </a:t>
            </a:r>
            <a:r>
              <a:rPr lang="en-US" sz="1800" dirty="0" smtClean="0"/>
              <a:t>(text, pp </a:t>
            </a:r>
            <a:r>
              <a:rPr lang="en-US" sz="1800" dirty="0"/>
              <a:t>319-26, </a:t>
            </a:r>
            <a:r>
              <a:rPr lang="en-US" sz="1800" dirty="0" smtClean="0"/>
              <a:t>329-35)</a:t>
            </a:r>
            <a:endParaRPr lang="en-US" sz="1400" dirty="0"/>
          </a:p>
        </p:txBody>
      </p:sp>
      <p:sp>
        <p:nvSpPr>
          <p:cNvPr id="3" name="Content Placeholder 2"/>
          <p:cNvSpPr>
            <a:spLocks noGrp="1"/>
          </p:cNvSpPr>
          <p:nvPr>
            <p:ph idx="1"/>
          </p:nvPr>
        </p:nvSpPr>
        <p:spPr>
          <a:xfrm>
            <a:off x="838200" y="953478"/>
            <a:ext cx="10515600" cy="5904522"/>
          </a:xfrm>
        </p:spPr>
        <p:txBody>
          <a:bodyPr>
            <a:normAutofit/>
          </a:bodyPr>
          <a:lstStyle/>
          <a:p>
            <a:r>
              <a:rPr lang="en-US" dirty="0" smtClean="0"/>
              <a:t>Common Law Pleading</a:t>
            </a:r>
          </a:p>
          <a:p>
            <a:pPr lvl="1"/>
            <a:r>
              <a:rPr lang="en-US" dirty="0" smtClean="0"/>
              <a:t>Borrowed from England</a:t>
            </a:r>
          </a:p>
          <a:p>
            <a:pPr lvl="1"/>
            <a:r>
              <a:rPr lang="en-US" dirty="0"/>
              <a:t>R</a:t>
            </a:r>
            <a:r>
              <a:rPr lang="en-US" dirty="0" smtClean="0"/>
              <a:t>equired </a:t>
            </a:r>
            <a:r>
              <a:rPr lang="en-US" dirty="0"/>
              <a:t>that parties agree to put a single point in issue, of law or of fact, to determine their </a:t>
            </a:r>
            <a:r>
              <a:rPr lang="en-US" dirty="0" smtClean="0"/>
              <a:t>controversy</a:t>
            </a:r>
          </a:p>
          <a:p>
            <a:pPr lvl="1"/>
            <a:r>
              <a:rPr lang="en-US" dirty="0" smtClean="0"/>
              <a:t>The </a:t>
            </a:r>
            <a:r>
              <a:rPr lang="en-US" dirty="0"/>
              <a:t>basis of their agreement was the "form of </a:t>
            </a:r>
            <a:r>
              <a:rPr lang="en-US" dirty="0" smtClean="0"/>
              <a:t>action, embodied in a writ</a:t>
            </a:r>
          </a:p>
          <a:p>
            <a:pPr lvl="1"/>
            <a:r>
              <a:rPr lang="en-US" dirty="0" smtClean="0"/>
              <a:t> Examples:</a:t>
            </a:r>
          </a:p>
          <a:p>
            <a:pPr lvl="2"/>
            <a:r>
              <a:rPr lang="en-US" dirty="0" smtClean="0"/>
              <a:t>Action </a:t>
            </a:r>
            <a:r>
              <a:rPr lang="en-US" dirty="0"/>
              <a:t>of debt </a:t>
            </a:r>
            <a:r>
              <a:rPr lang="en-US" i="1" dirty="0"/>
              <a:t>sur obligation</a:t>
            </a:r>
            <a:r>
              <a:rPr lang="en-US" dirty="0"/>
              <a:t> ("Debt on an obligation</a:t>
            </a:r>
            <a:r>
              <a:rPr lang="en-US" dirty="0" smtClean="0"/>
              <a:t>")</a:t>
            </a:r>
          </a:p>
          <a:p>
            <a:pPr lvl="2"/>
            <a:r>
              <a:rPr lang="en-US" dirty="0" smtClean="0"/>
              <a:t>Action </a:t>
            </a:r>
            <a:r>
              <a:rPr lang="en-US" dirty="0"/>
              <a:t>of debt </a:t>
            </a:r>
            <a:r>
              <a:rPr lang="en-US" i="1" dirty="0"/>
              <a:t>sur contract</a:t>
            </a:r>
            <a:r>
              <a:rPr lang="en-US" dirty="0"/>
              <a:t> ("Debt on a contract</a:t>
            </a:r>
            <a:r>
              <a:rPr lang="en-US" dirty="0" smtClean="0"/>
              <a:t>")</a:t>
            </a:r>
          </a:p>
          <a:p>
            <a:pPr lvl="2"/>
            <a:r>
              <a:rPr lang="en-US" dirty="0" smtClean="0"/>
              <a:t>Trespass</a:t>
            </a:r>
            <a:r>
              <a:rPr lang="en-US" dirty="0"/>
              <a:t> </a:t>
            </a:r>
            <a:r>
              <a:rPr lang="en-US" i="1" dirty="0"/>
              <a:t>vi et </a:t>
            </a:r>
            <a:r>
              <a:rPr lang="en-US" i="1" dirty="0" err="1"/>
              <a:t>armis</a:t>
            </a:r>
            <a:r>
              <a:rPr lang="en-US" i="1" dirty="0"/>
              <a:t> contra </a:t>
            </a:r>
            <a:r>
              <a:rPr lang="en-US" i="1" dirty="0" err="1"/>
              <a:t>pacem</a:t>
            </a:r>
            <a:r>
              <a:rPr lang="en-US" i="1" dirty="0"/>
              <a:t> </a:t>
            </a:r>
            <a:r>
              <a:rPr lang="en-US" i="1" dirty="0" err="1"/>
              <a:t>regis</a:t>
            </a:r>
            <a:r>
              <a:rPr lang="en-US" dirty="0"/>
              <a:t> ("Trespass with force and arms against the King's peace</a:t>
            </a:r>
            <a:r>
              <a:rPr lang="en-US" dirty="0" smtClean="0"/>
              <a:t>")</a:t>
            </a:r>
          </a:p>
          <a:p>
            <a:pPr lvl="2"/>
            <a:r>
              <a:rPr lang="en-US" dirty="0" smtClean="0"/>
              <a:t>Trespass</a:t>
            </a:r>
            <a:r>
              <a:rPr lang="en-US" dirty="0"/>
              <a:t> </a:t>
            </a:r>
            <a:r>
              <a:rPr lang="en-US" i="1" dirty="0"/>
              <a:t>sur la case</a:t>
            </a:r>
            <a:r>
              <a:rPr lang="en-US" dirty="0"/>
              <a:t> ("Trespass on the case" or "action on the case")</a:t>
            </a:r>
          </a:p>
          <a:p>
            <a:pPr lvl="3"/>
            <a:r>
              <a:rPr lang="en-US" dirty="0"/>
              <a:t>Conversion</a:t>
            </a:r>
          </a:p>
          <a:p>
            <a:pPr lvl="3"/>
            <a:r>
              <a:rPr lang="en-US" dirty="0"/>
              <a:t>Nuisance</a:t>
            </a:r>
          </a:p>
          <a:p>
            <a:pPr lvl="3"/>
            <a:r>
              <a:rPr lang="en-US" dirty="0"/>
              <a:t>Negligence</a:t>
            </a:r>
          </a:p>
          <a:p>
            <a:pPr lvl="3"/>
            <a:r>
              <a:rPr lang="en-US" dirty="0"/>
              <a:t>Deceit</a:t>
            </a:r>
          </a:p>
          <a:p>
            <a:pPr lvl="3"/>
            <a:r>
              <a:rPr lang="en-US" dirty="0"/>
              <a:t>Action on the case for words (Defamation, Slander)</a:t>
            </a:r>
          </a:p>
          <a:p>
            <a:pPr lvl="2"/>
            <a:endParaRPr lang="en-US" dirty="0"/>
          </a:p>
        </p:txBody>
      </p:sp>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2376975243"/>
      </p:ext>
    </p:extLst>
  </p:cSld>
  <p:clrMapOvr>
    <a:masterClrMapping/>
  </p:clrMapOvr>
  <mc:AlternateContent xmlns:mc="http://schemas.openxmlformats.org/markup-compatibility/2006">
    <mc:Choice xmlns:p14="http://schemas.microsoft.com/office/powerpoint/2010/main" Requires="p14">
      <p:transition spd="slow" p14:dur="2000" advTm="91042"/>
    </mc:Choice>
    <mc:Fallback>
      <p:transition spd="slow" advTm="910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 calcmode="lin" valueType="num">
                                      <p:cBhvr additive="base">
                                        <p:cTn id="4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 calcmode="lin" valueType="num">
                                      <p:cBhvr additive="base">
                                        <p:cTn id="5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 calcmode="lin" valueType="num">
                                      <p:cBhvr additive="base">
                                        <p:cTn id="5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1" end="11"/>
                                            </p:txEl>
                                          </p:spTgt>
                                        </p:tgtEl>
                                        <p:attrNameLst>
                                          <p:attrName>style.visibility</p:attrName>
                                        </p:attrNameLst>
                                      </p:cBhvr>
                                      <p:to>
                                        <p:strVal val="visible"/>
                                      </p:to>
                                    </p:set>
                                    <p:anim calcmode="lin" valueType="num">
                                      <p:cBhvr additive="base">
                                        <p:cTn id="6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
                                            <p:txEl>
                                              <p:pRg st="12" end="12"/>
                                            </p:txEl>
                                          </p:spTgt>
                                        </p:tgtEl>
                                        <p:attrNameLst>
                                          <p:attrName>style.visibility</p:attrName>
                                        </p:attrNameLst>
                                      </p:cBhvr>
                                      <p:to>
                                        <p:strVal val="visible"/>
                                      </p:to>
                                    </p:set>
                                    <p:anim calcmode="lin" valueType="num">
                                      <p:cBhvr additive="base">
                                        <p:cTn id="6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
                                            <p:txEl>
                                              <p:pRg st="13" end="13"/>
                                            </p:txEl>
                                          </p:spTgt>
                                        </p:tgtEl>
                                        <p:attrNameLst>
                                          <p:attrName>style.visibility</p:attrName>
                                        </p:attrNameLst>
                                      </p:cBhvr>
                                      <p:to>
                                        <p:strVal val="visible"/>
                                      </p:to>
                                    </p:set>
                                    <p:anim calcmode="lin" valueType="num">
                                      <p:cBhvr additive="base">
                                        <p:cTn id="7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5" fill="hold" display="0">
                  <p:stCondLst>
                    <p:cond delay="indefinite"/>
                  </p:stCondLst>
                  <p:endCondLst>
                    <p:cond evt="onStopAudio" delay="0">
                      <p:tgtEl>
                        <p:sldTgt/>
                      </p:tgtEl>
                    </p:cond>
                  </p:endCondLst>
                </p:cTn>
                <p:tgtEl>
                  <p:spTgt spid="1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Fact Pleading (Also Known as Code Pleading) </a:t>
            </a:r>
          </a:p>
        </p:txBody>
      </p:sp>
      <p:sp>
        <p:nvSpPr>
          <p:cNvPr id="3" name="Content Placeholder 2"/>
          <p:cNvSpPr>
            <a:spLocks noGrp="1"/>
          </p:cNvSpPr>
          <p:nvPr>
            <p:ph idx="1"/>
          </p:nvPr>
        </p:nvSpPr>
        <p:spPr>
          <a:xfrm>
            <a:off x="838200" y="1825624"/>
            <a:ext cx="10515600" cy="4879975"/>
          </a:xfrm>
        </p:spPr>
        <p:txBody>
          <a:bodyPr>
            <a:normAutofit/>
          </a:bodyPr>
          <a:lstStyle/>
          <a:p>
            <a:r>
              <a:rPr lang="en-US" dirty="0" smtClean="0"/>
              <a:t>NY legislature adopted in 1848</a:t>
            </a:r>
          </a:p>
          <a:p>
            <a:r>
              <a:rPr lang="en-US" dirty="0" smtClean="0"/>
              <a:t>Abolished </a:t>
            </a:r>
            <a:r>
              <a:rPr lang="en-US" dirty="0"/>
              <a:t>the forms of action and </a:t>
            </a:r>
            <a:r>
              <a:rPr lang="en-US" dirty="0" smtClean="0"/>
              <a:t>“All </a:t>
            </a:r>
            <a:r>
              <a:rPr lang="en-US" dirty="0"/>
              <a:t>the forms of pleading heretofore </a:t>
            </a:r>
            <a:r>
              <a:rPr lang="en-US" dirty="0" smtClean="0"/>
              <a:t>existing”</a:t>
            </a:r>
          </a:p>
          <a:p>
            <a:r>
              <a:rPr lang="en-US" dirty="0" smtClean="0"/>
              <a:t>Provided that there </a:t>
            </a:r>
            <a:r>
              <a:rPr lang="en-US" dirty="0"/>
              <a:t>would be </a:t>
            </a:r>
            <a:r>
              <a:rPr lang="en-US" dirty="0" smtClean="0"/>
              <a:t>“but </a:t>
            </a:r>
            <a:r>
              <a:rPr lang="en-US" dirty="0"/>
              <a:t>one form of action, for the enforcement or protection of private rights and the redress or prevention of private wrongs, which shall be denominated a civil </a:t>
            </a:r>
            <a:r>
              <a:rPr lang="en-US" dirty="0" smtClean="0"/>
              <a:t>action”</a:t>
            </a:r>
          </a:p>
          <a:p>
            <a:pPr lvl="0"/>
            <a:r>
              <a:rPr lang="en-US" dirty="0"/>
              <a:t>Pleading </a:t>
            </a:r>
            <a:r>
              <a:rPr lang="en-US" dirty="0" smtClean="0"/>
              <a:t>standard:</a:t>
            </a:r>
          </a:p>
          <a:p>
            <a:pPr lvl="1"/>
            <a:r>
              <a:rPr lang="en-US" dirty="0" smtClean="0"/>
              <a:t>Each </a:t>
            </a:r>
            <a:r>
              <a:rPr lang="en-US" dirty="0"/>
              <a:t>pleading shall contain a plain and concise statement of the </a:t>
            </a:r>
            <a:r>
              <a:rPr lang="en-US" dirty="0">
                <a:solidFill>
                  <a:srgbClr val="C00000"/>
                </a:solidFill>
              </a:rPr>
              <a:t>material facts </a:t>
            </a:r>
            <a:r>
              <a:rPr lang="en-US" dirty="0"/>
              <a:t>on which the pleader relies, but </a:t>
            </a:r>
            <a:r>
              <a:rPr lang="en-US" dirty="0">
                <a:solidFill>
                  <a:srgbClr val="C00000"/>
                </a:solidFill>
              </a:rPr>
              <a:t>not of evidence </a:t>
            </a:r>
            <a:r>
              <a:rPr lang="en-US" dirty="0"/>
              <a:t>and </a:t>
            </a:r>
            <a:r>
              <a:rPr lang="en-US" dirty="0">
                <a:solidFill>
                  <a:srgbClr val="C00000"/>
                </a:solidFill>
              </a:rPr>
              <a:t>not of conclusions of law</a:t>
            </a:r>
            <a:r>
              <a:rPr lang="en-US" dirty="0"/>
              <a:t>.</a:t>
            </a:r>
          </a:p>
          <a:p>
            <a:endParaRPr lang="en-US" dirty="0"/>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3611728763"/>
      </p:ext>
    </p:extLst>
  </p:cSld>
  <p:clrMapOvr>
    <a:masterClrMapping/>
  </p:clrMapOvr>
  <mc:AlternateContent xmlns:mc="http://schemas.openxmlformats.org/markup-compatibility/2006">
    <mc:Choice xmlns:p14="http://schemas.microsoft.com/office/powerpoint/2010/main" Requires="p14">
      <p:transition spd="slow" p14:dur="2000" advTm="43730"/>
    </mc:Choice>
    <mc:Fallback>
      <p:transition spd="slow" advTm="43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Difficulty in pleading</a:t>
            </a:r>
            <a:endParaRPr lang="en-US" dirty="0"/>
          </a:p>
        </p:txBody>
      </p:sp>
      <p:sp>
        <p:nvSpPr>
          <p:cNvPr id="3" name="Content Placeholder 2"/>
          <p:cNvSpPr>
            <a:spLocks noGrp="1"/>
          </p:cNvSpPr>
          <p:nvPr>
            <p:ph idx="1"/>
          </p:nvPr>
        </p:nvSpPr>
        <p:spPr/>
        <p:txBody>
          <a:bodyPr/>
          <a:lstStyle/>
          <a:p>
            <a:r>
              <a:rPr lang="en-US" dirty="0"/>
              <a:t>In practice, the difficulty in distinguishing between </a:t>
            </a:r>
            <a:r>
              <a:rPr lang="en-US" dirty="0" smtClean="0"/>
              <a:t>non-material and material, evidence, </a:t>
            </a:r>
            <a:r>
              <a:rPr lang="en-US" dirty="0"/>
              <a:t>and legal conclusions </a:t>
            </a:r>
            <a:r>
              <a:rPr lang="en-US" dirty="0" smtClean="0"/>
              <a:t>led to complaints that, </a:t>
            </a:r>
            <a:r>
              <a:rPr lang="en-US" dirty="0"/>
              <a:t>the system was “excruciatingly slow, expensive, and </a:t>
            </a:r>
            <a:r>
              <a:rPr lang="en-US" dirty="0" smtClean="0"/>
              <a:t>unworkable”</a:t>
            </a:r>
          </a:p>
          <a:p>
            <a:r>
              <a:rPr lang="en-US" dirty="0" smtClean="0"/>
              <a:t>For example, how to allege negligence?</a:t>
            </a:r>
          </a:p>
          <a:p>
            <a:pPr lvl="1"/>
            <a:r>
              <a:rPr lang="en-US" dirty="0" smtClean="0"/>
              <a:t>Defendant negligently drove his car into me</a:t>
            </a:r>
          </a:p>
          <a:p>
            <a:pPr lvl="1"/>
            <a:r>
              <a:rPr lang="en-US" dirty="0" smtClean="0"/>
              <a:t>Plead the elements of negligence</a:t>
            </a:r>
          </a:p>
          <a:p>
            <a:pPr lvl="2"/>
            <a:r>
              <a:rPr lang="en-US" dirty="0" smtClean="0"/>
              <a:t>Defendant had a duty to drive with reasonable care</a:t>
            </a:r>
          </a:p>
          <a:p>
            <a:pPr lvl="2"/>
            <a:r>
              <a:rPr lang="en-US" dirty="0" smtClean="0"/>
              <a:t>Defendant breached that duty</a:t>
            </a:r>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1396468814"/>
      </p:ext>
    </p:extLst>
  </p:cSld>
  <p:clrMapOvr>
    <a:masterClrMapping/>
  </p:clrMapOvr>
  <mc:AlternateContent xmlns:mc="http://schemas.openxmlformats.org/markup-compatibility/2006">
    <mc:Choice xmlns:p14="http://schemas.microsoft.com/office/powerpoint/2010/main" Requires="p14">
      <p:transition spd="slow" p14:dur="2000" advTm="38868"/>
    </mc:Choice>
    <mc:Fallback>
      <p:transition spd="slow" advTm="388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Difficulties with Fact Pleading Led to FRCP</a:t>
            </a:r>
            <a:endParaRPr lang="en-US" dirty="0"/>
          </a:p>
        </p:txBody>
      </p:sp>
      <p:sp>
        <p:nvSpPr>
          <p:cNvPr id="3" name="Content Placeholder 2"/>
          <p:cNvSpPr>
            <a:spLocks noGrp="1"/>
          </p:cNvSpPr>
          <p:nvPr>
            <p:ph idx="1"/>
          </p:nvPr>
        </p:nvSpPr>
        <p:spPr>
          <a:xfrm>
            <a:off x="838200" y="1825624"/>
            <a:ext cx="10515600" cy="5032375"/>
          </a:xfrm>
        </p:spPr>
        <p:txBody>
          <a:bodyPr>
            <a:normAutofit fontScale="92500" lnSpcReduction="10000"/>
          </a:bodyPr>
          <a:lstStyle/>
          <a:p>
            <a:r>
              <a:rPr lang="en-US" sz="3200" dirty="0" smtClean="0"/>
              <a:t>1938: “Notice” pleading</a:t>
            </a:r>
          </a:p>
          <a:p>
            <a:pPr lvl="1"/>
            <a:r>
              <a:rPr lang="en-US" sz="2800" dirty="0" smtClean="0"/>
              <a:t>Need not state facts of claim, just give notice of nature of claim</a:t>
            </a:r>
          </a:p>
          <a:p>
            <a:r>
              <a:rPr lang="en-US" sz="3200" dirty="0" smtClean="0"/>
              <a:t>FRCP8(a</a:t>
            </a:r>
            <a:r>
              <a:rPr lang="en-US" sz="3200" dirty="0"/>
              <a:t>) </a:t>
            </a:r>
            <a:r>
              <a:rPr lang="en-US" sz="3200" cap="small" dirty="0"/>
              <a:t>Claim for Relief.</a:t>
            </a:r>
            <a:r>
              <a:rPr lang="en-US" sz="3200" dirty="0"/>
              <a:t> A pleading that states a claim for relief must contain</a:t>
            </a:r>
            <a:r>
              <a:rPr lang="en-US" sz="3200" dirty="0" smtClean="0"/>
              <a:t>:</a:t>
            </a:r>
          </a:p>
          <a:p>
            <a:pPr lvl="1"/>
            <a:r>
              <a:rPr lang="en-US" sz="2800" dirty="0" smtClean="0"/>
              <a:t>(</a:t>
            </a:r>
            <a:r>
              <a:rPr lang="en-US" sz="2800" dirty="0"/>
              <a:t>1) a short and plain statement of the grounds for the court's jurisdiction, unless the court already has jurisdiction and the claim needs no new jurisdictional support</a:t>
            </a:r>
            <a:r>
              <a:rPr lang="en-US" sz="2800" dirty="0" smtClean="0"/>
              <a:t>;</a:t>
            </a:r>
          </a:p>
          <a:p>
            <a:pPr lvl="1"/>
            <a:r>
              <a:rPr lang="en-US" sz="2800" dirty="0" smtClean="0"/>
              <a:t>(</a:t>
            </a:r>
            <a:r>
              <a:rPr lang="en-US" sz="2800" dirty="0"/>
              <a:t>2) </a:t>
            </a:r>
            <a:r>
              <a:rPr lang="en-US" sz="2800" dirty="0">
                <a:solidFill>
                  <a:srgbClr val="C00000"/>
                </a:solidFill>
              </a:rPr>
              <a:t>a short and plain statement of the claim showing that the pleader is entitled to relief</a:t>
            </a:r>
            <a:r>
              <a:rPr lang="en-US" sz="2800" dirty="0"/>
              <a:t>; </a:t>
            </a:r>
            <a:r>
              <a:rPr lang="en-US" sz="2800" dirty="0" smtClean="0"/>
              <a:t>and</a:t>
            </a:r>
          </a:p>
          <a:p>
            <a:pPr lvl="1"/>
            <a:r>
              <a:rPr lang="en-US" sz="2800" dirty="0" smtClean="0"/>
              <a:t>(3</a:t>
            </a:r>
            <a:r>
              <a:rPr lang="en-US" sz="2800" dirty="0"/>
              <a:t>) a demand for the relief sought, which may include relief in the alternative or different types of relief.</a:t>
            </a:r>
          </a:p>
          <a:p>
            <a:pPr marL="0" indent="0">
              <a:buNone/>
            </a:pPr>
            <a:r>
              <a:rPr lang="en-US" dirty="0"/>
              <a:t/>
            </a:r>
            <a:br>
              <a:rPr lang="en-US" dirty="0"/>
            </a:br>
            <a:endParaRPr lang="en-US" dirty="0"/>
          </a:p>
        </p:txBody>
      </p:sp>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386760091"/>
      </p:ext>
    </p:extLst>
  </p:cSld>
  <p:clrMapOvr>
    <a:masterClrMapping/>
  </p:clrMapOvr>
  <mc:AlternateContent xmlns:mc="http://schemas.openxmlformats.org/markup-compatibility/2006">
    <mc:Choice xmlns:p14="http://schemas.microsoft.com/office/powerpoint/2010/main" Requires="p14">
      <p:transition spd="slow" p14:dur="2000" advTm="104954"/>
    </mc:Choice>
    <mc:Fallback>
      <p:transition spd="slow" advTm="1049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11"/>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4413"/>
          </a:xfrm>
        </p:spPr>
        <p:txBody>
          <a:bodyPr/>
          <a:lstStyle/>
          <a:p>
            <a:r>
              <a:rPr lang="en-US" dirty="0" smtClean="0"/>
              <a:t>Fact v. Notice</a:t>
            </a:r>
            <a:endParaRPr lang="en-US" dirty="0"/>
          </a:p>
        </p:txBody>
      </p:sp>
      <p:sp>
        <p:nvSpPr>
          <p:cNvPr id="3" name="Content Placeholder 2"/>
          <p:cNvSpPr>
            <a:spLocks noGrp="1"/>
          </p:cNvSpPr>
          <p:nvPr>
            <p:ph idx="1"/>
          </p:nvPr>
        </p:nvSpPr>
        <p:spPr>
          <a:xfrm>
            <a:off x="838200" y="1289538"/>
            <a:ext cx="10515600" cy="5568461"/>
          </a:xfrm>
        </p:spPr>
        <p:txBody>
          <a:bodyPr/>
          <a:lstStyle/>
          <a:p>
            <a:r>
              <a:rPr lang="en-US" sz="3200" dirty="0" smtClean="0"/>
              <a:t>Fact: </a:t>
            </a:r>
            <a:r>
              <a:rPr lang="en-US" sz="3200" dirty="0"/>
              <a:t>Each pleading shall contain a plain and concise statement of the </a:t>
            </a:r>
            <a:r>
              <a:rPr lang="en-US" sz="3200" dirty="0">
                <a:solidFill>
                  <a:srgbClr val="C00000"/>
                </a:solidFill>
              </a:rPr>
              <a:t>material facts </a:t>
            </a:r>
            <a:r>
              <a:rPr lang="en-US" sz="3200" dirty="0"/>
              <a:t>on which the pleader relies, but </a:t>
            </a:r>
            <a:r>
              <a:rPr lang="en-US" sz="3200" dirty="0">
                <a:solidFill>
                  <a:srgbClr val="C00000"/>
                </a:solidFill>
              </a:rPr>
              <a:t>not of evidence </a:t>
            </a:r>
            <a:r>
              <a:rPr lang="en-US" sz="3200" dirty="0"/>
              <a:t>and </a:t>
            </a:r>
            <a:r>
              <a:rPr lang="en-US" sz="3200" dirty="0">
                <a:solidFill>
                  <a:srgbClr val="C00000"/>
                </a:solidFill>
              </a:rPr>
              <a:t>not of conclusions of law</a:t>
            </a:r>
            <a:r>
              <a:rPr lang="en-US" sz="3200" dirty="0" smtClean="0"/>
              <a:t>.</a:t>
            </a:r>
          </a:p>
          <a:p>
            <a:r>
              <a:rPr lang="en-US" sz="3200" dirty="0"/>
              <a:t>A pleading that states a claim for relief must </a:t>
            </a:r>
            <a:r>
              <a:rPr lang="en-US" sz="3200" dirty="0" smtClean="0"/>
              <a:t>contain … </a:t>
            </a:r>
            <a:r>
              <a:rPr lang="en-US" sz="3200" dirty="0" smtClean="0">
                <a:solidFill>
                  <a:srgbClr val="C00000"/>
                </a:solidFill>
              </a:rPr>
              <a:t>a </a:t>
            </a:r>
            <a:r>
              <a:rPr lang="en-US" sz="3200" dirty="0">
                <a:solidFill>
                  <a:srgbClr val="C00000"/>
                </a:solidFill>
              </a:rPr>
              <a:t>short and plain statement of the claim showing that the pleader is entitled to </a:t>
            </a:r>
            <a:r>
              <a:rPr lang="en-US" sz="3200" dirty="0" smtClean="0">
                <a:solidFill>
                  <a:srgbClr val="C00000"/>
                </a:solidFill>
              </a:rPr>
              <a:t>relief</a:t>
            </a:r>
          </a:p>
          <a:p>
            <a:r>
              <a:rPr lang="en-US" sz="3200" dirty="0"/>
              <a:t>Hybrid: </a:t>
            </a:r>
            <a:r>
              <a:rPr lang="en-US" sz="3200" dirty="0" smtClean="0"/>
              <a:t>Connecticut Practice Book § 10-1</a:t>
            </a:r>
            <a:r>
              <a:rPr lang="en-US" sz="3200" dirty="0"/>
              <a:t>. Fact </a:t>
            </a:r>
            <a:r>
              <a:rPr lang="en-US" sz="3200" dirty="0" smtClean="0"/>
              <a:t>Pleading</a:t>
            </a:r>
          </a:p>
          <a:p>
            <a:pPr lvl="1"/>
            <a:r>
              <a:rPr lang="en-US" sz="2800" dirty="0" smtClean="0"/>
              <a:t>Each </a:t>
            </a:r>
            <a:r>
              <a:rPr lang="en-US" sz="2800" dirty="0"/>
              <a:t>pleading shall contain a plain and concise statement of the material facts on which the pleader relies, but not of the evidence by which they are to be </a:t>
            </a:r>
            <a:r>
              <a:rPr lang="en-US" sz="2800" dirty="0" smtClean="0"/>
              <a:t>proved …</a:t>
            </a:r>
          </a:p>
          <a:p>
            <a:pPr lvl="1"/>
            <a:r>
              <a:rPr lang="en-US" sz="2800" dirty="0" smtClean="0"/>
              <a:t>Must plead material facts, can’t plead evidence, can plead conclusions of law</a:t>
            </a:r>
            <a:endParaRPr lang="en-US" sz="2800" dirty="0"/>
          </a:p>
          <a:p>
            <a:endParaRPr lang="en-US" dirty="0"/>
          </a:p>
          <a:p>
            <a:endParaRPr lang="en-US" dirty="0"/>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4176301547"/>
      </p:ext>
    </p:extLst>
  </p:cSld>
  <p:clrMapOvr>
    <a:masterClrMapping/>
  </p:clrMapOvr>
  <mc:AlternateContent xmlns:mc="http://schemas.openxmlformats.org/markup-compatibility/2006">
    <mc:Choice xmlns:p14="http://schemas.microsoft.com/office/powerpoint/2010/main" Requires="p14">
      <p:transition spd="slow" p14:dur="2000" advTm="64710"/>
    </mc:Choice>
    <mc:Fallback>
      <p:transition spd="slow" advTm="647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Prompt</a:t>
            </a:r>
            <a:endParaRPr lang="en-US" dirty="0"/>
          </a:p>
        </p:txBody>
      </p:sp>
      <p:sp>
        <p:nvSpPr>
          <p:cNvPr id="3" name="Content Placeholder 2"/>
          <p:cNvSpPr>
            <a:spLocks noGrp="1"/>
          </p:cNvSpPr>
          <p:nvPr>
            <p:ph idx="1"/>
          </p:nvPr>
        </p:nvSpPr>
        <p:spPr/>
        <p:txBody>
          <a:bodyPr/>
          <a:lstStyle/>
          <a:p>
            <a:r>
              <a:rPr lang="en-US" dirty="0" smtClean="0"/>
              <a:t>One our “September 25, 2018 Online Session” forum, plead negligence in a way that conforms to the requirements of Field/fact pleading: </a:t>
            </a:r>
            <a:r>
              <a:rPr lang="en-US" dirty="0"/>
              <a:t>contain a plain and concise statement of the </a:t>
            </a:r>
            <a:r>
              <a:rPr lang="en-US" dirty="0">
                <a:solidFill>
                  <a:srgbClr val="C00000"/>
                </a:solidFill>
              </a:rPr>
              <a:t>material facts </a:t>
            </a:r>
            <a:r>
              <a:rPr lang="en-US" dirty="0"/>
              <a:t>on which the pleader relies, but </a:t>
            </a:r>
            <a:r>
              <a:rPr lang="en-US" dirty="0">
                <a:solidFill>
                  <a:srgbClr val="C00000"/>
                </a:solidFill>
              </a:rPr>
              <a:t>not of evidence </a:t>
            </a:r>
            <a:r>
              <a:rPr lang="en-US" dirty="0"/>
              <a:t>and </a:t>
            </a:r>
            <a:r>
              <a:rPr lang="en-US" dirty="0">
                <a:solidFill>
                  <a:srgbClr val="C00000"/>
                </a:solidFill>
              </a:rPr>
              <a:t>not of conclusions of </a:t>
            </a:r>
            <a:r>
              <a:rPr lang="en-US" dirty="0" smtClean="0">
                <a:solidFill>
                  <a:srgbClr val="C00000"/>
                </a:solidFill>
              </a:rPr>
              <a:t>law</a:t>
            </a:r>
            <a:endParaRPr lang="en-US" dirty="0"/>
          </a:p>
          <a:p>
            <a:r>
              <a:rPr lang="en-US" dirty="0"/>
              <a:t>I’ll get us started</a:t>
            </a:r>
          </a:p>
        </p:txBody>
      </p:sp>
      <p:pic>
        <p:nvPicPr>
          <p:cNvPr id="4" name="Picture 3"/>
          <p:cNvPicPr>
            <a:picLocks noChangeAspect="1"/>
          </p:cNvPicPr>
          <p:nvPr/>
        </p:nvPicPr>
        <p:blipFill>
          <a:blip r:embed="rId5"/>
          <a:stretch>
            <a:fillRect/>
          </a:stretch>
        </p:blipFill>
        <p:spPr>
          <a:xfrm>
            <a:off x="1080476" y="1336188"/>
            <a:ext cx="10077875" cy="5416303"/>
          </a:xfrm>
          <a:prstGeom prst="rect">
            <a:avLst/>
          </a:prstGeom>
        </p:spPr>
      </p:pic>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513708892"/>
      </p:ext>
    </p:extLst>
  </p:cSld>
  <p:clrMapOvr>
    <a:masterClrMapping/>
  </p:clrMapOvr>
  <mc:AlternateContent xmlns:mc="http://schemas.openxmlformats.org/markup-compatibility/2006">
    <mc:Choice xmlns:p14="http://schemas.microsoft.com/office/powerpoint/2010/main" Requires="p14">
      <p:transition spd="slow" p14:dur="2000" advTm="46219"/>
    </mc:Choice>
    <mc:Fallback>
      <p:transition spd="slow" advTm="462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next few lines …</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smtClean="0"/>
              <a:t>At </a:t>
            </a:r>
            <a:r>
              <a:rPr lang="en-US" dirty="0"/>
              <a:t>all times relevant to the allegations of this complaint, Plaintiff Joe Class ("Class") and Defendant John Thomas ("Thomas") were citizens and residents of the State of </a:t>
            </a:r>
            <a:r>
              <a:rPr lang="en-US" dirty="0" smtClean="0"/>
              <a:t>Connecticut.</a:t>
            </a:r>
          </a:p>
          <a:p>
            <a:pPr marL="514350" indent="-514350">
              <a:buFont typeface="+mj-lt"/>
              <a:buAutoNum type="arabicPeriod"/>
            </a:pPr>
            <a:r>
              <a:rPr lang="en-US" dirty="0" smtClean="0"/>
              <a:t>All </a:t>
            </a:r>
            <a:r>
              <a:rPr lang="en-US" dirty="0"/>
              <a:t>acts alleged in this complaint occurred in the State of </a:t>
            </a:r>
            <a:r>
              <a:rPr lang="en-US" dirty="0" smtClean="0"/>
              <a:t>Connecticut.</a:t>
            </a:r>
          </a:p>
          <a:p>
            <a:pPr marL="514350" indent="-514350">
              <a:buFont typeface="+mj-lt"/>
              <a:buAutoNum type="arabicPeriod"/>
            </a:pPr>
            <a:r>
              <a:rPr lang="en-US" dirty="0" smtClean="0"/>
              <a:t>On </a:t>
            </a:r>
            <a:r>
              <a:rPr lang="en-US" dirty="0"/>
              <a:t>or about August 24, 2018, at approximately 8:30 am, Thomas was driving an automobile northbound on Bradley Street, in North Haven, Connecticut, toward the intersection of Bradley Street and Don Mar Court.  At approximately that same time, Class was walking eastbound on the south side of Don Mar Court toward the same </a:t>
            </a:r>
            <a:r>
              <a:rPr lang="en-US" dirty="0" smtClean="0"/>
              <a:t>intersection.</a:t>
            </a:r>
          </a:p>
          <a:p>
            <a:pPr marL="514350" indent="-514350">
              <a:buFont typeface="+mj-lt"/>
              <a:buAutoNum type="arabicPeriod"/>
            </a:pPr>
            <a:r>
              <a:rPr lang="en-US" dirty="0" smtClean="0"/>
              <a:t>At </a:t>
            </a:r>
            <a:r>
              <a:rPr lang="en-US" dirty="0"/>
              <a:t>the time and place alleged in Paragraph 3 of this complaint, Class stepped into the intersection of Bradley Street and Don Mar Court.</a:t>
            </a:r>
          </a:p>
          <a:p>
            <a:endParaRPr lang="en-US" dirty="0"/>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3967975069"/>
      </p:ext>
    </p:extLst>
  </p:cSld>
  <p:clrMapOvr>
    <a:masterClrMapping/>
  </p:clrMapOvr>
  <mc:AlternateContent xmlns:mc="http://schemas.openxmlformats.org/markup-compatibility/2006">
    <mc:Choice xmlns:p14="http://schemas.microsoft.com/office/powerpoint/2010/main" Requires="p14">
      <p:transition spd="slow" p14:dur="2000" advTm="24717"/>
    </mc:Choice>
    <mc:Fallback>
      <p:transition spd="slow" advTm="247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 now you take over</a:t>
            </a:r>
            <a:endParaRPr lang="en-US" dirty="0"/>
          </a:p>
        </p:txBody>
      </p:sp>
      <p:sp>
        <p:nvSpPr>
          <p:cNvPr id="3" name="Content Placeholder 2"/>
          <p:cNvSpPr>
            <a:spLocks noGrp="1"/>
          </p:cNvSpPr>
          <p:nvPr>
            <p:ph idx="1"/>
          </p:nvPr>
        </p:nvSpPr>
        <p:spPr/>
        <p:txBody>
          <a:bodyPr/>
          <a:lstStyle/>
          <a:p>
            <a:r>
              <a:rPr lang="en-US" dirty="0" smtClean="0"/>
              <a:t>Write the next few lines of the complaint</a:t>
            </a:r>
          </a:p>
          <a:p>
            <a:r>
              <a:rPr lang="en-US" dirty="0" smtClean="0"/>
              <a:t>Please don’t write a short history of western civilization. Just a few lines</a:t>
            </a:r>
          </a:p>
          <a:p>
            <a:r>
              <a:rPr lang="en-US" dirty="0" smtClean="0"/>
              <a:t>You need to plead the tort of negligence, without pleading evidence or conclusions of law</a:t>
            </a:r>
          </a:p>
          <a:p>
            <a:r>
              <a:rPr lang="en-US" dirty="0" smtClean="0"/>
              <a:t>OK: post your few lines of pleading on our “October 2, 2018 Online Session Forum</a:t>
            </a:r>
            <a:r>
              <a:rPr lang="en-US" dirty="0"/>
              <a:t>,” which is here: </a:t>
            </a:r>
            <a:r>
              <a:rPr lang="en-US" dirty="0">
                <a:hlinkClick r:id="rId5"/>
              </a:rPr>
              <a:t>https://quinnipiac.blackboard.com/webapps/discussionboard/do/forum?action=list_threads&amp;course_id=_64804_1&amp;nav=discussion_board_entry&amp;conf_id=_135782_1&amp;forum_id=_</a:t>
            </a:r>
            <a:r>
              <a:rPr lang="en-US" dirty="0" smtClean="0">
                <a:hlinkClick r:id="rId5"/>
              </a:rPr>
              <a:t>196603_1</a:t>
            </a:r>
            <a:r>
              <a:rPr lang="en-US" dirty="0" smtClean="0"/>
              <a:t> </a:t>
            </a:r>
            <a:endParaRPr lang="en-US" dirty="0"/>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1996831545"/>
      </p:ext>
    </p:extLst>
  </p:cSld>
  <p:clrMapOvr>
    <a:masterClrMapping/>
  </p:clrMapOvr>
  <mc:AlternateContent xmlns:mc="http://schemas.openxmlformats.org/markup-compatibility/2006">
    <mc:Choice xmlns:p14="http://schemas.microsoft.com/office/powerpoint/2010/main" Requires="p14">
      <p:transition spd="slow" p14:dur="2000" advTm="32773"/>
    </mc:Choice>
    <mc:Fallback>
      <p:transition spd="slow" advTm="327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en-US" sz="7200" dirty="0" smtClean="0">
                <a:solidFill>
                  <a:srgbClr val="C00000"/>
                </a:solidFill>
              </a:rPr>
              <a:t>See you in Italy!</a:t>
            </a:r>
            <a:endParaRPr lang="en-US" sz="7200" dirty="0">
              <a:solidFill>
                <a:srgbClr val="C00000"/>
              </a:solidFill>
            </a:endParaRPr>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734800" y="6400800"/>
            <a:ext cx="304800" cy="304800"/>
          </a:xfrm>
          <a:prstGeom prst="rect">
            <a:avLst/>
          </a:prstGeom>
        </p:spPr>
      </p:pic>
    </p:spTree>
    <p:custDataLst>
      <p:tags r:id="rId1"/>
    </p:custDataLst>
    <p:extLst>
      <p:ext uri="{BB962C8B-B14F-4D97-AF65-F5344CB8AC3E}">
        <p14:creationId xmlns:p14="http://schemas.microsoft.com/office/powerpoint/2010/main" val="909227275"/>
      </p:ext>
    </p:extLst>
  </p:cSld>
  <p:clrMapOvr>
    <a:masterClrMapping/>
  </p:clrMapOvr>
  <mc:AlternateContent xmlns:mc="http://schemas.openxmlformats.org/markup-compatibility/2006">
    <mc:Choice xmlns:p14="http://schemas.microsoft.com/office/powerpoint/2010/main" Requires="p14">
      <p:transition spd="slow" p14:dur="2000" advTm="6653"/>
    </mc:Choice>
    <mc:Fallback>
      <p:transition spd="slow" advTm="66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80">
                                          <p:stCondLst>
                                            <p:cond delay="0"/>
                                          </p:stCondLst>
                                        </p:cTn>
                                        <p:tgtEl>
                                          <p:spTgt spid="3">
                                            <p:txEl>
                                              <p:pRg st="0" end="0"/>
                                            </p:txEl>
                                          </p:spTgt>
                                        </p:tgtEl>
                                      </p:cBhvr>
                                    </p:animEffect>
                                    <p:anim calcmode="lin" valueType="num">
                                      <p:cBhvr>
                                        <p:cTn id="12"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xEl>
                                              <p:pRg st="0" end="0"/>
                                            </p:txEl>
                                          </p:spTgt>
                                        </p:tgtEl>
                                      </p:cBhvr>
                                      <p:to x="100000" y="60000"/>
                                    </p:animScale>
                                    <p:animScale>
                                      <p:cBhvr>
                                        <p:cTn id="18" dur="166" decel="50000">
                                          <p:stCondLst>
                                            <p:cond delay="676"/>
                                          </p:stCondLst>
                                        </p:cTn>
                                        <p:tgtEl>
                                          <p:spTgt spid="3">
                                            <p:txEl>
                                              <p:pRg st="0" end="0"/>
                                            </p:txEl>
                                          </p:spTgt>
                                        </p:tgtEl>
                                      </p:cBhvr>
                                      <p:to x="100000" y="100000"/>
                                    </p:animScale>
                                    <p:animScale>
                                      <p:cBhvr>
                                        <p:cTn id="19" dur="26">
                                          <p:stCondLst>
                                            <p:cond delay="1312"/>
                                          </p:stCondLst>
                                        </p:cTn>
                                        <p:tgtEl>
                                          <p:spTgt spid="3">
                                            <p:txEl>
                                              <p:pRg st="0" end="0"/>
                                            </p:txEl>
                                          </p:spTgt>
                                        </p:tgtEl>
                                      </p:cBhvr>
                                      <p:to x="100000" y="80000"/>
                                    </p:animScale>
                                    <p:animScale>
                                      <p:cBhvr>
                                        <p:cTn id="20" dur="166" decel="50000">
                                          <p:stCondLst>
                                            <p:cond delay="1338"/>
                                          </p:stCondLst>
                                        </p:cTn>
                                        <p:tgtEl>
                                          <p:spTgt spid="3">
                                            <p:txEl>
                                              <p:pRg st="0" end="0"/>
                                            </p:txEl>
                                          </p:spTgt>
                                        </p:tgtEl>
                                      </p:cBhvr>
                                      <p:to x="100000" y="100000"/>
                                    </p:animScale>
                                    <p:animScale>
                                      <p:cBhvr>
                                        <p:cTn id="21" dur="26">
                                          <p:stCondLst>
                                            <p:cond delay="1642"/>
                                          </p:stCondLst>
                                        </p:cTn>
                                        <p:tgtEl>
                                          <p:spTgt spid="3">
                                            <p:txEl>
                                              <p:pRg st="0" end="0"/>
                                            </p:txEl>
                                          </p:spTgt>
                                        </p:tgtEl>
                                      </p:cBhvr>
                                      <p:to x="100000" y="90000"/>
                                    </p:animScale>
                                    <p:animScale>
                                      <p:cBhvr>
                                        <p:cTn id="22" dur="166" decel="50000">
                                          <p:stCondLst>
                                            <p:cond delay="1668"/>
                                          </p:stCondLst>
                                        </p:cTn>
                                        <p:tgtEl>
                                          <p:spTgt spid="3">
                                            <p:txEl>
                                              <p:pRg st="0" end="0"/>
                                            </p:txEl>
                                          </p:spTgt>
                                        </p:tgtEl>
                                      </p:cBhvr>
                                      <p:to x="100000" y="100000"/>
                                    </p:animScale>
                                    <p:animScale>
                                      <p:cBhvr>
                                        <p:cTn id="23" dur="26">
                                          <p:stCondLst>
                                            <p:cond delay="1808"/>
                                          </p:stCondLst>
                                        </p:cTn>
                                        <p:tgtEl>
                                          <p:spTgt spid="3">
                                            <p:txEl>
                                              <p:pRg st="0" end="0"/>
                                            </p:txEl>
                                          </p:spTgt>
                                        </p:tgtEl>
                                      </p:cBhvr>
                                      <p:to x="100000" y="95000"/>
                                    </p:animScale>
                                    <p:animScale>
                                      <p:cBhvr>
                                        <p:cTn id="24"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9|2.7|5.6"/>
</p:tagLst>
</file>

<file path=ppt/tags/tag2.xml><?xml version="1.0" encoding="utf-8"?>
<p:tagLst xmlns:a="http://schemas.openxmlformats.org/drawingml/2006/main" xmlns:r="http://schemas.openxmlformats.org/officeDocument/2006/relationships" xmlns:p="http://schemas.openxmlformats.org/presentationml/2006/main">
  <p:tag name="TIMING" val="|2|5.1|3"/>
</p:tagLst>
</file>

<file path=ppt/tags/tag3.xml><?xml version="1.0" encoding="utf-8"?>
<p:tagLst xmlns:a="http://schemas.openxmlformats.org/drawingml/2006/main" xmlns:r="http://schemas.openxmlformats.org/officeDocument/2006/relationships" xmlns:p="http://schemas.openxmlformats.org/presentationml/2006/main">
  <p:tag name="TIMING" val="|3.1|7.6|3.5|1.9|5.6|4.3|12.4|14.7"/>
</p:tagLst>
</file>

<file path=ppt/tags/tag4.xml><?xml version="1.0" encoding="utf-8"?>
<p:tagLst xmlns:a="http://schemas.openxmlformats.org/drawingml/2006/main" xmlns:r="http://schemas.openxmlformats.org/officeDocument/2006/relationships" xmlns:p="http://schemas.openxmlformats.org/presentationml/2006/main">
  <p:tag name="TIMING" val="|0.7|2.2|4.7|2.5|2.4|2.1|8.9"/>
</p:tagLst>
</file>

<file path=ppt/tags/tag5.xml><?xml version="1.0" encoding="utf-8"?>
<p:tagLst xmlns:a="http://schemas.openxmlformats.org/drawingml/2006/main" xmlns:r="http://schemas.openxmlformats.org/officeDocument/2006/relationships" xmlns:p="http://schemas.openxmlformats.org/presentationml/2006/main">
  <p:tag name="TIMING" val="|2.3|1.4|2.5|23.7|2.6|1.5|16.2|20.5"/>
</p:tagLst>
</file>

<file path=ppt/tags/tag6.xml><?xml version="1.0" encoding="utf-8"?>
<p:tagLst xmlns:a="http://schemas.openxmlformats.org/drawingml/2006/main" xmlns:r="http://schemas.openxmlformats.org/officeDocument/2006/relationships" xmlns:p="http://schemas.openxmlformats.org/presentationml/2006/main">
  <p:tag name="TIMING" val="|1.2|6.2|2.5|2.6"/>
</p:tagLst>
</file>

<file path=ppt/tags/tag7.xml><?xml version="1.0" encoding="utf-8"?>
<p:tagLst xmlns:a="http://schemas.openxmlformats.org/drawingml/2006/main" xmlns:r="http://schemas.openxmlformats.org/officeDocument/2006/relationships" xmlns:p="http://schemas.openxmlformats.org/presentationml/2006/main">
  <p:tag name="TIMING" val="|2.3|1.1|5.6|1.6|1.5|17.3|5.4|0.9|2.1|5.7|2.5|2.4"/>
</p:tagLst>
</file>

<file path=ppt/tags/tag8.xml><?xml version="1.0" encoding="utf-8"?>
<p:tagLst xmlns:a="http://schemas.openxmlformats.org/drawingml/2006/main" xmlns:r="http://schemas.openxmlformats.org/officeDocument/2006/relationships" xmlns:p="http://schemas.openxmlformats.org/presentationml/2006/main">
  <p:tag name="TIMING" val="|1.5|1.2|6.4|3.8"/>
</p:tagLst>
</file>

<file path=ppt/tags/tag9.xml><?xml version="1.0" encoding="utf-8"?>
<p:tagLst xmlns:a="http://schemas.openxmlformats.org/drawingml/2006/main" xmlns:r="http://schemas.openxmlformats.org/officeDocument/2006/relationships" xmlns:p="http://schemas.openxmlformats.org/presentationml/2006/main">
  <p:tag name="TIMING" val="|0.5|2.7|17.3|8.5"/>
</p:tagLst>
</file>

<file path=ppt/tags/tag10.xml><?xml version="1.0" encoding="utf-8"?>
<p:tagLst xmlns:a="http://schemas.openxmlformats.org/drawingml/2006/main" xmlns:r="http://schemas.openxmlformats.org/officeDocument/2006/relationships" xmlns:p="http://schemas.openxmlformats.org/presentationml/2006/main">
  <p:tag name="TIMING" val="|1.2|2.7"/>
</p:tagLst>
</file>

<file path=ppt/tags/tag11.xml><?xml version="1.0" encoding="utf-8"?>
<p:tagLst xmlns:a="http://schemas.openxmlformats.org/drawingml/2006/main" xmlns:r="http://schemas.openxmlformats.org/officeDocument/2006/relationships" xmlns:p="http://schemas.openxmlformats.org/presentationml/2006/main">
  <p:tag name="TIMING" val="|6.9|4.9|1.4|2.4|13.8|5.7|2.9|3.8|4.3"/>
</p:tagLst>
</file>

<file path=ppt/tags/tag12.xml><?xml version="1.0" encoding="utf-8"?>
<p:tagLst xmlns:a="http://schemas.openxmlformats.org/drawingml/2006/main" xmlns:r="http://schemas.openxmlformats.org/officeDocument/2006/relationships" xmlns:p="http://schemas.openxmlformats.org/presentationml/2006/main">
  <p:tag name="TIMING" val="|28.8|0.9|0.8|0.8|14|17.4"/>
</p:tagLst>
</file>

<file path=ppt/tags/tag13.xml><?xml version="1.0" encoding="utf-8"?>
<p:tagLst xmlns:a="http://schemas.openxmlformats.org/drawingml/2006/main" xmlns:r="http://schemas.openxmlformats.org/officeDocument/2006/relationships" xmlns:p="http://schemas.openxmlformats.org/presentationml/2006/main">
  <p:tag name="TIMING" val="|1.3|1.1|10.3|3.2|4"/>
</p:tagLst>
</file>

<file path=ppt/tags/tag14.xml><?xml version="1.0" encoding="utf-8"?>
<p:tagLst xmlns:a="http://schemas.openxmlformats.org/drawingml/2006/main" xmlns:r="http://schemas.openxmlformats.org/officeDocument/2006/relationships" xmlns:p="http://schemas.openxmlformats.org/presentationml/2006/main">
  <p:tag name="TIMING" val="|1.2|1.9|1|8.3|2.8|2"/>
</p:tagLst>
</file>

<file path=ppt/tags/tag15.xml><?xml version="1.0" encoding="utf-8"?>
<p:tagLst xmlns:a="http://schemas.openxmlformats.org/drawingml/2006/main" xmlns:r="http://schemas.openxmlformats.org/officeDocument/2006/relationships" xmlns:p="http://schemas.openxmlformats.org/presentationml/2006/main">
  <p:tag name="TIMING" val="|14.9|5.6|10.2|3.3|0.8|0.8"/>
</p:tagLst>
</file>

<file path=ppt/tags/tag16.xml><?xml version="1.0" encoding="utf-8"?>
<p:tagLst xmlns:a="http://schemas.openxmlformats.org/drawingml/2006/main" xmlns:r="http://schemas.openxmlformats.org/officeDocument/2006/relationships" xmlns:p="http://schemas.openxmlformats.org/presentationml/2006/main">
  <p:tag name="TIMING" val="|3|5.6|10.7"/>
</p:tagLst>
</file>

<file path=ppt/tags/tag17.xml><?xml version="1.0" encoding="utf-8"?>
<p:tagLst xmlns:a="http://schemas.openxmlformats.org/drawingml/2006/main" xmlns:r="http://schemas.openxmlformats.org/officeDocument/2006/relationships" xmlns:p="http://schemas.openxmlformats.org/presentationml/2006/main">
  <p:tag name="TIMING" val="|1.3|23.2|1.7"/>
</p:tagLst>
</file>

<file path=ppt/tags/tag18.xml><?xml version="1.0" encoding="utf-8"?>
<p:tagLst xmlns:a="http://schemas.openxmlformats.org/drawingml/2006/main" xmlns:r="http://schemas.openxmlformats.org/officeDocument/2006/relationships" xmlns:p="http://schemas.openxmlformats.org/presentationml/2006/main">
  <p:tag name="TIMING" val="|1.1|1.8|13.3|2.2"/>
</p:tagLst>
</file>

<file path=ppt/tags/tag19.xml><?xml version="1.0" encoding="utf-8"?>
<p:tagLst xmlns:a="http://schemas.openxmlformats.org/drawingml/2006/main" xmlns:r="http://schemas.openxmlformats.org/officeDocument/2006/relationships" xmlns:p="http://schemas.openxmlformats.org/presentationml/2006/main">
  <p:tag name="TIMING" val="|0.7|2.4|4.4|6.3"/>
</p:tagLst>
</file>

<file path=ppt/tags/tag20.xml><?xml version="1.0" encoding="utf-8"?>
<p:tagLst xmlns:a="http://schemas.openxmlformats.org/drawingml/2006/main" xmlns:r="http://schemas.openxmlformats.org/officeDocument/2006/relationships" xmlns:p="http://schemas.openxmlformats.org/presentationml/2006/main">
  <p:tag name="TIMING" val="|0.5"/>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Office Theme</Template>
  <TotalTime>2712</TotalTime>
  <Words>882</Words>
  <Application>Microsoft Office PowerPoint</Application>
  <PresentationFormat>Widescreen</PresentationFormat>
  <Paragraphs>104</Paragraphs>
  <Slides>20</Slides>
  <Notes>0</Notes>
  <HiddenSlides>0</HiddenSlides>
  <MMClips>20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Ravie</vt:lpstr>
      <vt:lpstr>Office Theme</vt:lpstr>
      <vt:lpstr>An Introduction to …</vt:lpstr>
      <vt:lpstr>Where are we in that alternate universe called Civil Procedure?</vt:lpstr>
      <vt:lpstr>PowerPoint Presentation</vt:lpstr>
      <vt:lpstr>OK, where are we, really, in this course?</vt:lpstr>
      <vt:lpstr>So far …</vt:lpstr>
      <vt:lpstr>PowerPoint Presentation</vt:lpstr>
      <vt:lpstr>Remedies</vt:lpstr>
      <vt:lpstr>Final Remedies</vt:lpstr>
      <vt:lpstr>PowerPoint Presentation</vt:lpstr>
      <vt:lpstr>And now …</vt:lpstr>
      <vt:lpstr>An Introduction to Pleadings Text pp. 238-44</vt:lpstr>
      <vt:lpstr>History of Pleading (text, pp 319-26, 329-35)</vt:lpstr>
      <vt:lpstr>Fact Pleading (Also Known as Code Pleading) </vt:lpstr>
      <vt:lpstr>Difficulty in pleading</vt:lpstr>
      <vt:lpstr>Difficulties with Fact Pleading Led to FRCP</vt:lpstr>
      <vt:lpstr>Fact v. Notice</vt:lpstr>
      <vt:lpstr>Our Prompt</vt:lpstr>
      <vt:lpstr>The next few lines …</vt:lpstr>
      <vt:lpstr>OK, now you take over</vt:lpstr>
      <vt:lpstr>PowerPoint Presentation</vt:lpstr>
    </vt:vector>
  </TitlesOfParts>
  <Company>Quinnipiac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Internet and Territorial Jurisdiction</dc:title>
  <dc:creator>Thomas, W. John Prof.</dc:creator>
  <cp:lastModifiedBy>Thomas, W. John Prof.</cp:lastModifiedBy>
  <cp:revision>109</cp:revision>
  <dcterms:created xsi:type="dcterms:W3CDTF">2016-09-30T09:36:49Z</dcterms:created>
  <dcterms:modified xsi:type="dcterms:W3CDTF">2018-09-21T21:24:31Z</dcterms:modified>
</cp:coreProperties>
</file>